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</p:sldMasterIdLst>
  <p:notesMasterIdLst>
    <p:notesMasterId r:id="rId18"/>
  </p:notesMasterIdLst>
  <p:handoutMasterIdLst>
    <p:handoutMasterId r:id="rId19"/>
  </p:handoutMasterIdLst>
  <p:sldIdLst>
    <p:sldId id="256" r:id="rId3"/>
    <p:sldId id="260" r:id="rId4"/>
    <p:sldId id="264" r:id="rId5"/>
    <p:sldId id="261" r:id="rId6"/>
    <p:sldId id="281" r:id="rId7"/>
    <p:sldId id="285" r:id="rId8"/>
    <p:sldId id="295" r:id="rId9"/>
    <p:sldId id="282" r:id="rId10"/>
    <p:sldId id="284" r:id="rId11"/>
    <p:sldId id="291" r:id="rId12"/>
    <p:sldId id="288" r:id="rId13"/>
    <p:sldId id="292" r:id="rId14"/>
    <p:sldId id="296" r:id="rId15"/>
    <p:sldId id="280" r:id="rId16"/>
    <p:sldId id="297" r:id="rId17"/>
  </p:sldIdLst>
  <p:sldSz cx="12192000" cy="6858000"/>
  <p:notesSz cx="6858000" cy="9144000"/>
  <p:embeddedFontLst>
    <p:embeddedFont>
      <p:font typeface="Calibri Light" panose="020F0302020204030204" pitchFamily="34" charset="0"/>
      <p:regular r:id="rId20"/>
      <p:italic r:id="rId21"/>
    </p:embeddedFont>
    <p:embeddedFont>
      <p:font typeface="Adobe Gothic Std B" panose="020B0800000000000000" pitchFamily="34" charset="-128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Blackadder ITC" panose="04020505051007020D02" pitchFamily="82" charset="0"/>
      <p:regular r:id="rId27"/>
    </p:embeddedFont>
    <p:embeddedFont>
      <p:font typeface="王漢宗特明體繁" panose="02020300000000000000" pitchFamily="18" charset="-120"/>
      <p:regular r:id="rId28"/>
    </p:embeddedFont>
    <p:embeddedFont>
      <p:font typeface="Adobe 繁黑體 Std B" panose="020B0700000000000000" pitchFamily="34" charset="-120"/>
      <p:bold r:id="rId29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F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79" autoAdjust="0"/>
    <p:restoredTop sz="94660"/>
  </p:normalViewPr>
  <p:slideViewPr>
    <p:cSldViewPr snapToGrid="0">
      <p:cViewPr varScale="1">
        <p:scale>
          <a:sx n="74" d="100"/>
          <a:sy n="74" d="100"/>
        </p:scale>
        <p:origin x="58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5F93A-29DF-4EC8-ABB1-F16EAD93C320}" type="datetimeFigureOut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34DB6-70ED-4B33-BD30-012E0B00DA0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2388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BB626-E300-42AE-B7BC-FF17E48C22A3}" type="datetimeFigureOut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700CA-0A4C-4ACA-B192-15E6400AE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0677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9700CA-0A4C-4ACA-B192-15E6400AEC5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7327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2DAF8-9DF0-40F0-AEE5-1009390E2CB7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980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9D847-793A-4521-98BB-266E8152E94B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97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D687C-EA1B-48D4-9665-D9F676F803E4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5186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2161F-ED5F-4A1E-831F-CA1A32B45D49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04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7F58-87EC-4E61-B920-D2F43C40E015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3200">
                <a:solidFill>
                  <a:schemeClr val="tx1"/>
                </a:solidFill>
                <a:latin typeface="Adobe Gothic Std B" panose="020B0800000000000000" pitchFamily="34" charset="-128"/>
              </a:defRPr>
            </a:lvl1pPr>
          </a:lstStyle>
          <a:p>
            <a:fld id="{2E1F614E-3C56-475E-B5F9-176CB5138CE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11150600" y="6249769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/15</a:t>
            </a:r>
            <a:endParaRPr lang="zh-TW" altLang="en-US" sz="3200" dirty="0"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7844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B6CC2-884D-4940-8D21-10181A51012A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3043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28395-6251-43D1-BF8C-75B2D96DC054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9532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8A83-A12C-4F9A-8D9A-8888B2F8B826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2244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C6A59-6E94-487A-885F-AD1D6B298E6F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58748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90510-222B-432C-9371-BB59D86BE5B2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07100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75225-2992-436D-819E-B1DD7104B590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3200">
                <a:solidFill>
                  <a:schemeClr val="tx1"/>
                </a:solidFill>
                <a:latin typeface="Adobe Gothic Std B" panose="020B0800000000000000" pitchFamily="34" charset="-128"/>
              </a:defRPr>
            </a:lvl1pPr>
          </a:lstStyle>
          <a:p>
            <a:fld id="{2E1F614E-3C56-475E-B5F9-176CB5138CE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85050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D17EA-48B1-4EB4-BE31-728A316120EC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3600">
                <a:solidFill>
                  <a:schemeClr val="tx1"/>
                </a:solidFill>
                <a:latin typeface="Adobe Gothic Std B" panose="020B0800000000000000" pitchFamily="34" charset="-128"/>
              </a:defRPr>
            </a:lvl1pPr>
          </a:lstStyle>
          <a:p>
            <a:fld id="{2E1F614E-3C56-475E-B5F9-176CB5138CE0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7" name="文字方塊 6"/>
          <p:cNvSpPr txBox="1"/>
          <p:nvPr userDrawn="1"/>
        </p:nvSpPr>
        <p:spPr>
          <a:xfrm>
            <a:off x="11061700" y="6313269"/>
            <a:ext cx="880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/15</a:t>
            </a:r>
            <a:endParaRPr lang="zh-TW" altLang="en-US" sz="3600" dirty="0"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69902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8174B-9F54-46B3-BDE9-4CC43913F8CB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9400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036E6-6AD0-4741-9CE3-B87E6651EB62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51996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F238A-F642-495A-AC77-2C2469FE3AD5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8396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B06A8-D883-4F17-AFD2-16E46309CD7F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969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456A-C3DE-4A65-B689-794CEE9EE4E4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38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4AE2D-2A81-4991-873E-364E606A52D1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5011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F033D-6935-4F53-BFDE-A9C2F682235B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083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814EB-664B-4D50-8D1B-2AD7AF8C52BB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8994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0BFAE83-70BE-42E2-BAF4-171C80589707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2021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5D77D-5CF3-4C94-A2FB-FF26C7C639FF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916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DFE73F8-E528-436B-9FCF-383FC09E5B7A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177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E363F-E3C2-4161-8D55-1ACF30512492}" type="datetime1">
              <a:rPr lang="zh-TW" altLang="en-US" smtClean="0"/>
              <a:t>2019/1/2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F614E-3C56-475E-B5F9-176CB5138C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796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vt0524098/0524098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svt0524098/0524098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403853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600" b="1" dirty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表情</a:t>
            </a:r>
            <a:r>
              <a:rPr lang="zh-TW" altLang="en-US" sz="6600" b="1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辨識遊戲</a:t>
            </a:r>
            <a:endParaRPr lang="zh-TW" altLang="en-US" sz="6600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657600" y="3558083"/>
            <a:ext cx="5486400" cy="467687"/>
          </a:xfrm>
        </p:spPr>
        <p:txBody>
          <a:bodyPr>
            <a:noAutofit/>
          </a:bodyPr>
          <a:lstStyle/>
          <a:p>
            <a:r>
              <a:rPr lang="zh-TW" altLang="en-US" sz="32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指導教授</a:t>
            </a:r>
            <a:r>
              <a:rPr lang="zh-TW" altLang="en-US" sz="36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：</a:t>
            </a:r>
            <a:r>
              <a:rPr lang="zh-TW" altLang="en-US" sz="32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黃文楨教授</a:t>
            </a:r>
            <a:endParaRPr lang="zh-TW" altLang="en-US" sz="3200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524000" y="451801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0524074 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高郁雯</a:t>
            </a:r>
          </a:p>
          <a:p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0524080 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梁峻瑋</a:t>
            </a:r>
          </a:p>
          <a:p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0524098 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林薇婷</a:t>
            </a:r>
          </a:p>
          <a:p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0524102 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林姿妏</a:t>
            </a:r>
          </a:p>
          <a:p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138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403485" y="851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類別圖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表情辨識數據庫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252316" y="1561806"/>
            <a:ext cx="5636850" cy="4865554"/>
            <a:chOff x="1618388" y="1621766"/>
            <a:chExt cx="5636850" cy="4865554"/>
          </a:xfrm>
        </p:grpSpPr>
        <p:grpSp>
          <p:nvGrpSpPr>
            <p:cNvPr id="5" name="群組 4"/>
            <p:cNvGrpSpPr/>
            <p:nvPr/>
          </p:nvGrpSpPr>
          <p:grpSpPr>
            <a:xfrm>
              <a:off x="1618388" y="1621766"/>
              <a:ext cx="5636850" cy="4865554"/>
              <a:chOff x="1618388" y="1621766"/>
              <a:chExt cx="5636850" cy="4865554"/>
            </a:xfrm>
          </p:grpSpPr>
          <p:grpSp>
            <p:nvGrpSpPr>
              <p:cNvPr id="7" name="群組 6"/>
              <p:cNvGrpSpPr/>
              <p:nvPr/>
            </p:nvGrpSpPr>
            <p:grpSpPr>
              <a:xfrm>
                <a:off x="1618388" y="1621766"/>
                <a:ext cx="2449979" cy="2017885"/>
                <a:chOff x="1085202" y="1410720"/>
                <a:chExt cx="2227624" cy="1757649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1085203" y="14107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18" name="直線接點 17"/>
                <p:cNvCxnSpPr/>
                <p:nvPr/>
              </p:nvCxnSpPr>
              <p:spPr>
                <a:xfrm>
                  <a:off x="1085202" y="19496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字方塊 18"/>
                <p:cNvSpPr txBox="1"/>
                <p:nvPr/>
              </p:nvSpPr>
              <p:spPr>
                <a:xfrm>
                  <a:off x="1531168" y="1481854"/>
                  <a:ext cx="154013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管理人員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8" name="群組 7"/>
              <p:cNvGrpSpPr/>
              <p:nvPr/>
            </p:nvGrpSpPr>
            <p:grpSpPr>
              <a:xfrm>
                <a:off x="4805259" y="1621766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表情總類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15" name="直線接點 14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文字方塊 15"/>
                <p:cNvSpPr txBox="1"/>
                <p:nvPr/>
              </p:nvSpPr>
              <p:spPr>
                <a:xfrm>
                  <a:off x="1681401" y="1632820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APP</a:t>
                  </a:r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 遊戲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9" name="群組 8"/>
              <p:cNvGrpSpPr/>
              <p:nvPr/>
            </p:nvGrpSpPr>
            <p:grpSpPr>
              <a:xfrm>
                <a:off x="4805259" y="4469435"/>
                <a:ext cx="2449978" cy="2017885"/>
                <a:chOff x="1237602" y="1403457"/>
                <a:chExt cx="2227623" cy="1757649"/>
              </a:xfrm>
            </p:grpSpPr>
            <p:sp>
              <p:nvSpPr>
                <p:cNvPr id="11" name="矩形 10"/>
                <p:cNvSpPr/>
                <p:nvPr/>
              </p:nvSpPr>
              <p:spPr>
                <a:xfrm>
                  <a:off x="1237602" y="1403457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表情總類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  <p:cxnSp>
              <p:nvCxnSpPr>
                <p:cNvPr id="12" name="直線接點 11"/>
                <p:cNvCxnSpPr/>
                <p:nvPr/>
              </p:nvCxnSpPr>
              <p:spPr>
                <a:xfrm>
                  <a:off x="1237602" y="1990892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文字方塊 12"/>
                <p:cNvSpPr txBox="1"/>
                <p:nvPr/>
              </p:nvSpPr>
              <p:spPr>
                <a:xfrm>
                  <a:off x="1798883" y="151607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資料庫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cxnSp>
            <p:nvCxnSpPr>
              <p:cNvPr id="10" name="肘形接點 9"/>
              <p:cNvCxnSpPr>
                <a:stCxn id="17" idx="2"/>
                <a:endCxn id="11" idx="1"/>
              </p:cNvCxnSpPr>
              <p:nvPr/>
            </p:nvCxnSpPr>
            <p:spPr>
              <a:xfrm rot="16200000" flipH="1">
                <a:off x="2904955" y="3578073"/>
                <a:ext cx="1838727" cy="1961881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直線接點 5"/>
            <p:cNvCxnSpPr>
              <a:stCxn id="14" idx="2"/>
              <a:endCxn id="11" idx="0"/>
            </p:cNvCxnSpPr>
            <p:nvPr/>
          </p:nvCxnSpPr>
          <p:spPr>
            <a:xfrm flipH="1">
              <a:off x="6030248" y="3639651"/>
              <a:ext cx="1" cy="82978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677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403485" y="851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類別圖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音樂數據庫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2952513" y="1606776"/>
            <a:ext cx="5636850" cy="4865554"/>
            <a:chOff x="1618388" y="1621766"/>
            <a:chExt cx="5636850" cy="4865554"/>
          </a:xfrm>
        </p:grpSpPr>
        <p:grpSp>
          <p:nvGrpSpPr>
            <p:cNvPr id="5" name="群組 4"/>
            <p:cNvGrpSpPr/>
            <p:nvPr/>
          </p:nvGrpSpPr>
          <p:grpSpPr>
            <a:xfrm>
              <a:off x="1618388" y="1621766"/>
              <a:ext cx="5636850" cy="4865554"/>
              <a:chOff x="1618388" y="1621766"/>
              <a:chExt cx="5636850" cy="4865554"/>
            </a:xfrm>
          </p:grpSpPr>
          <p:grpSp>
            <p:nvGrpSpPr>
              <p:cNvPr id="7" name="群組 6"/>
              <p:cNvGrpSpPr/>
              <p:nvPr/>
            </p:nvGrpSpPr>
            <p:grpSpPr>
              <a:xfrm>
                <a:off x="1618388" y="1621766"/>
                <a:ext cx="2449979" cy="2017885"/>
                <a:chOff x="1085202" y="1410720"/>
                <a:chExt cx="2227624" cy="1757649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1085203" y="14107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18" name="直線接點 17"/>
                <p:cNvCxnSpPr/>
                <p:nvPr/>
              </p:nvCxnSpPr>
              <p:spPr>
                <a:xfrm>
                  <a:off x="1085202" y="19496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字方塊 18"/>
                <p:cNvSpPr txBox="1"/>
                <p:nvPr/>
              </p:nvSpPr>
              <p:spPr>
                <a:xfrm>
                  <a:off x="1531168" y="1481854"/>
                  <a:ext cx="154013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管理人員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8" name="群組 7"/>
              <p:cNvGrpSpPr/>
              <p:nvPr/>
            </p:nvGrpSpPr>
            <p:grpSpPr>
              <a:xfrm>
                <a:off x="4805259" y="1621766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背景音樂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遊</a:t>
                  </a:r>
                  <a:r>
                    <a:rPr lang="zh-TW" altLang="en-US" sz="2000" dirty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戲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所需音樂</a:t>
                  </a:r>
                  <a:endParaRPr lang="zh-TW" altLang="en-US" dirty="0"/>
                </a:p>
              </p:txBody>
            </p:sp>
            <p:cxnSp>
              <p:nvCxnSpPr>
                <p:cNvPr id="15" name="直線接點 14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文字方塊 15"/>
                <p:cNvSpPr txBox="1"/>
                <p:nvPr/>
              </p:nvSpPr>
              <p:spPr>
                <a:xfrm>
                  <a:off x="1681401" y="1632820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APP</a:t>
                  </a:r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 遊戲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9" name="群組 8"/>
              <p:cNvGrpSpPr/>
              <p:nvPr/>
            </p:nvGrpSpPr>
            <p:grpSpPr>
              <a:xfrm>
                <a:off x="4805259" y="4469435"/>
                <a:ext cx="2449978" cy="2017885"/>
                <a:chOff x="1237602" y="1403457"/>
                <a:chExt cx="2227623" cy="1757649"/>
              </a:xfrm>
            </p:grpSpPr>
            <p:sp>
              <p:nvSpPr>
                <p:cNvPr id="11" name="矩形 10"/>
                <p:cNvSpPr/>
                <p:nvPr/>
              </p:nvSpPr>
              <p:spPr>
                <a:xfrm>
                  <a:off x="1237602" y="1403457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背景音樂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遊戲所需音樂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  <p:cxnSp>
              <p:nvCxnSpPr>
                <p:cNvPr id="12" name="直線接點 11"/>
                <p:cNvCxnSpPr/>
                <p:nvPr/>
              </p:nvCxnSpPr>
              <p:spPr>
                <a:xfrm>
                  <a:off x="1237602" y="1990892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文字方塊 12"/>
                <p:cNvSpPr txBox="1"/>
                <p:nvPr/>
              </p:nvSpPr>
              <p:spPr>
                <a:xfrm>
                  <a:off x="1798883" y="151607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資料庫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cxnSp>
            <p:nvCxnSpPr>
              <p:cNvPr id="10" name="肘形接點 9"/>
              <p:cNvCxnSpPr>
                <a:stCxn id="17" idx="2"/>
                <a:endCxn id="11" idx="1"/>
              </p:cNvCxnSpPr>
              <p:nvPr/>
            </p:nvCxnSpPr>
            <p:spPr>
              <a:xfrm rot="16200000" flipH="1">
                <a:off x="2904955" y="3578073"/>
                <a:ext cx="1838727" cy="1961881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直線接點 5"/>
            <p:cNvCxnSpPr>
              <a:stCxn id="14" idx="2"/>
              <a:endCxn id="11" idx="0"/>
            </p:cNvCxnSpPr>
            <p:nvPr/>
          </p:nvCxnSpPr>
          <p:spPr>
            <a:xfrm flipH="1">
              <a:off x="6030248" y="3639651"/>
              <a:ext cx="1" cy="82978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407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403485" y="851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類別圖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一般設定</a:t>
            </a:r>
            <a:r>
              <a:rPr lang="en-US" altLang="zh-TW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2297378" y="2570025"/>
            <a:ext cx="7345727" cy="2017885"/>
            <a:chOff x="1618388" y="1621766"/>
            <a:chExt cx="7345727" cy="2017885"/>
          </a:xfrm>
        </p:grpSpPr>
        <p:grpSp>
          <p:nvGrpSpPr>
            <p:cNvPr id="5" name="群組 4"/>
            <p:cNvGrpSpPr/>
            <p:nvPr/>
          </p:nvGrpSpPr>
          <p:grpSpPr>
            <a:xfrm>
              <a:off x="1618388" y="1621766"/>
              <a:ext cx="2449979" cy="2017885"/>
              <a:chOff x="1085202" y="1410720"/>
              <a:chExt cx="2227624" cy="1757649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1085203" y="1410720"/>
                <a:ext cx="2227623" cy="17576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編號</a:t>
                </a:r>
                <a:r>
                  <a: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(</a:t>
                </a:r>
                <a:r>
                  <a:rPr lang="zh-TW" altLang="en-US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管理</a:t>
                </a:r>
                <a:r>
                  <a: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)</a:t>
                </a:r>
                <a:r>
                  <a:rPr lang="en-US" altLang="zh-TW" dirty="0" smtClean="0"/>
                  <a:t>j</a:t>
                </a:r>
                <a:endParaRPr lang="zh-TW" altLang="en-US" dirty="0"/>
              </a:p>
            </p:txBody>
          </p:sp>
          <p:cxnSp>
            <p:nvCxnSpPr>
              <p:cNvPr id="11" name="直線接點 10"/>
              <p:cNvCxnSpPr/>
              <p:nvPr/>
            </p:nvCxnSpPr>
            <p:spPr>
              <a:xfrm>
                <a:off x="1085202" y="1949663"/>
                <a:ext cx="222762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字方塊 11"/>
              <p:cNvSpPr txBox="1"/>
              <p:nvPr/>
            </p:nvSpPr>
            <p:spPr>
              <a:xfrm>
                <a:off x="1531168" y="1481854"/>
                <a:ext cx="154013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2400" dirty="0" smtClean="0"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管理人員</a:t>
                </a:r>
                <a:endParaRPr lang="zh-TW" altLang="en-US" sz="2400" dirty="0">
                  <a:latin typeface="王漢宗特明體繁" panose="02020300000000000000" pitchFamily="18" charset="-120"/>
                  <a:ea typeface="王漢宗特明體繁" panose="02020300000000000000" pitchFamily="18" charset="-120"/>
                </a:endParaRPr>
              </a:p>
            </p:txBody>
          </p:sp>
        </p:grpSp>
        <p:grpSp>
          <p:nvGrpSpPr>
            <p:cNvPr id="6" name="群組 5"/>
            <p:cNvGrpSpPr/>
            <p:nvPr/>
          </p:nvGrpSpPr>
          <p:grpSpPr>
            <a:xfrm>
              <a:off x="6514137" y="1621766"/>
              <a:ext cx="2449978" cy="2017885"/>
              <a:chOff x="2791386" y="-1076963"/>
              <a:chExt cx="2227623" cy="1757649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2791386" y="-1076963"/>
                <a:ext cx="2227623" cy="17576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sz="2000" dirty="0" smtClean="0">
                  <a:solidFill>
                    <a:schemeClr val="tx1"/>
                  </a:solidFill>
                  <a:latin typeface="王漢宗特明體繁" panose="02020300000000000000" pitchFamily="18" charset="-120"/>
                  <a:ea typeface="王漢宗特明體繁" panose="02020300000000000000" pitchFamily="18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sz="2000" dirty="0" smtClean="0">
                  <a:solidFill>
                    <a:schemeClr val="tx1"/>
                  </a:solidFill>
                  <a:latin typeface="王漢宗特明體繁" panose="02020300000000000000" pitchFamily="18" charset="-120"/>
                  <a:ea typeface="王漢宗特明體繁" panose="02020300000000000000" pitchFamily="18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編號</a:t>
                </a:r>
                <a:r>
                  <a: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(</a:t>
                </a:r>
                <a:r>
                  <a:rPr lang="zh-TW" altLang="en-US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管理</a:t>
                </a:r>
                <a:r>
                  <a: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音效</a:t>
                </a:r>
                <a:endParaRPr lang="en-US" altLang="zh-TW" sz="2000" dirty="0" smtClean="0">
                  <a:solidFill>
                    <a:schemeClr val="tx1"/>
                  </a:solidFill>
                  <a:latin typeface="王漢宗特明體繁" panose="02020300000000000000" pitchFamily="18" charset="-120"/>
                  <a:ea typeface="王漢宗特明體繁" panose="02020300000000000000" pitchFamily="18" charset="-120"/>
                </a:endParaRPr>
              </a:p>
            </p:txBody>
          </p:sp>
          <p:cxnSp>
            <p:nvCxnSpPr>
              <p:cNvPr id="8" name="直線接點 7"/>
              <p:cNvCxnSpPr/>
              <p:nvPr/>
            </p:nvCxnSpPr>
            <p:spPr>
              <a:xfrm>
                <a:off x="2791386" y="-489528"/>
                <a:ext cx="222762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文字方塊 8"/>
              <p:cNvSpPr txBox="1"/>
              <p:nvPr/>
            </p:nvSpPr>
            <p:spPr>
              <a:xfrm>
                <a:off x="3352666" y="-964344"/>
                <a:ext cx="16565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2400" dirty="0" smtClean="0">
                    <a:latin typeface="王漢宗特明體繁" panose="02020300000000000000" pitchFamily="18" charset="-120"/>
                    <a:ea typeface="王漢宗特明體繁" panose="02020300000000000000" pitchFamily="18" charset="-120"/>
                  </a:rPr>
                  <a:t>資料庫</a:t>
                </a:r>
                <a:endParaRPr lang="zh-TW" altLang="en-US" sz="2400" dirty="0">
                  <a:latin typeface="王漢宗特明體繁" panose="02020300000000000000" pitchFamily="18" charset="-120"/>
                  <a:ea typeface="王漢宗特明體繁" panose="02020300000000000000" pitchFamily="18" charset="-120"/>
                </a:endParaRPr>
              </a:p>
            </p:txBody>
          </p:sp>
        </p:grpSp>
      </p:grpSp>
      <p:cxnSp>
        <p:nvCxnSpPr>
          <p:cNvPr id="13" name="直線接點 12"/>
          <p:cNvCxnSpPr>
            <a:stCxn id="7" idx="1"/>
            <a:endCxn id="10" idx="3"/>
          </p:cNvCxnSpPr>
          <p:nvPr/>
        </p:nvCxnSpPr>
        <p:spPr>
          <a:xfrm flipH="1">
            <a:off x="4747357" y="3578968"/>
            <a:ext cx="244577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投影片編號版面配置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74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440212" y="1077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測試計畫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326318"/>
              </p:ext>
            </p:extLst>
          </p:nvPr>
        </p:nvGraphicFramePr>
        <p:xfrm>
          <a:off x="2109272" y="1068948"/>
          <a:ext cx="9133984" cy="4958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9128"/>
                <a:gridCol w="2129745"/>
                <a:gridCol w="1607355"/>
                <a:gridCol w="1835064"/>
                <a:gridCol w="1500197"/>
                <a:gridCol w="1442495"/>
              </a:tblGrid>
              <a:tr h="759853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王漢宗特明體繁" panose="02020300000000000000" pitchFamily="18" charset="-120"/>
                          <a:ea typeface="王漢宗特明體繁" panose="02020300000000000000" pitchFamily="18" charset="-120"/>
                        </a:rPr>
                        <a:t>方法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王漢宗特明體繁" panose="02020300000000000000" pitchFamily="18" charset="-120"/>
                        <a:ea typeface="王漢宗特明體繁" panose="02020300000000000000" pitchFamily="18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王漢宗特明體繁" panose="02020300000000000000" pitchFamily="18" charset="-120"/>
                          <a:ea typeface="王漢宗特明體繁" panose="02020300000000000000" pitchFamily="18" charset="-120"/>
                        </a:rPr>
                        <a:t>參數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王漢宗特明體繁" panose="02020300000000000000" pitchFamily="18" charset="-120"/>
                        <a:ea typeface="王漢宗特明體繁" panose="02020300000000000000" pitchFamily="18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王漢宗特明體繁" panose="02020300000000000000" pitchFamily="18" charset="-120"/>
                          <a:ea typeface="王漢宗特明體繁" panose="02020300000000000000" pitchFamily="18" charset="-120"/>
                        </a:rPr>
                        <a:t>預期結果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王漢宗特明體繁" panose="02020300000000000000" pitchFamily="18" charset="-120"/>
                        <a:ea typeface="王漢宗特明體繁" panose="02020300000000000000" pitchFamily="18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王漢宗特明體繁" panose="02020300000000000000" pitchFamily="18" charset="-120"/>
                          <a:ea typeface="王漢宗特明體繁" panose="02020300000000000000" pitchFamily="18" charset="-120"/>
                        </a:rPr>
                        <a:t>執行結果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王漢宗特明體繁" panose="02020300000000000000" pitchFamily="18" charset="-120"/>
                        <a:ea typeface="王漢宗特明體繁" panose="02020300000000000000" pitchFamily="18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王漢宗特明體繁" panose="02020300000000000000" pitchFamily="18" charset="-120"/>
                          <a:ea typeface="王漢宗特明體繁" panose="02020300000000000000" pitchFamily="18" charset="-120"/>
                        </a:rPr>
                        <a:t>是否通過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王漢宗特明體繁" panose="02020300000000000000" pitchFamily="18" charset="-120"/>
                        <a:ea typeface="王漢宗特明體繁" panose="02020300000000000000" pitchFamily="18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52436">
                <a:tc rowSpan="3"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solidFill>
                            <a:schemeClr val="tx1"/>
                          </a:solidFill>
                          <a:latin typeface="Adobe 繁黑體 Std B" panose="020B0700000000000000" pitchFamily="34" charset="-120"/>
                          <a:ea typeface="Adobe 繁黑體 Std B" panose="020B0700000000000000" pitchFamily="34" charset="-120"/>
                        </a:rPr>
                        <a:t>填入基本資料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繁黑體 Std B" panose="020B0700000000000000" pitchFamily="34" charset="-120"/>
                        <a:ea typeface="Adobe 繁黑體 Std B" panose="020B07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Name()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int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</a:rPr>
                        <a:t>，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string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return(start)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尚未測試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52436">
                <a:tc vMerge="1"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NO</a:t>
                      </a:r>
                      <a:r>
                        <a:rPr lang="en-US" altLang="zh-TW" baseline="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 Name()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string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Return please input name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尚未測試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52436">
                <a:tc vMerge="1">
                  <a:txBody>
                    <a:bodyPr/>
                    <a:lstStyle/>
                    <a:p>
                      <a:pPr algn="ctr"/>
                      <a:endParaRPr lang="en-US" altLang="zh-TW" sz="1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  <a:cs typeface="+mn-cs"/>
                        </a:rPr>
                        <a:t>Repeat name ()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int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</a:rPr>
                        <a:t>，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String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has already been used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尚未測試</a:t>
                      </a:r>
                      <a:r>
                        <a:rPr lang="en-US" altLang="zh-TW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TW" alt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524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Adobe 繁黑體 Std B" panose="020B0700000000000000" pitchFamily="34" charset="-120"/>
                          <a:ea typeface="Adobe 繁黑體 Std B" panose="020B0700000000000000" pitchFamily="34" charset="-120"/>
                        </a:rPr>
                        <a:t>分數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Score()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int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return(</a:t>
                      </a: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</a:rPr>
                        <a:t>排名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)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尚未測試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TW" alt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524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solidFill>
                            <a:schemeClr val="tx1"/>
                          </a:solidFill>
                          <a:latin typeface="Adobe 繁黑體 Std B" panose="020B0700000000000000" pitchFamily="34" charset="-120"/>
                          <a:ea typeface="Adobe 繁黑體 Std B" panose="020B0700000000000000" pitchFamily="34" charset="-120"/>
                        </a:rPr>
                        <a:t>一般設定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err="1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Valume</a:t>
                      </a: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 set ()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smtClean="0">
                          <a:solidFill>
                            <a:schemeClr val="tx1"/>
                          </a:solidFill>
                          <a:latin typeface="Adobe Gothic Std B" panose="020B0800000000000000" pitchFamily="34" charset="-128"/>
                          <a:ea typeface="Adobe Gothic Std B" panose="020B0800000000000000" pitchFamily="34" charset="-128"/>
                        </a:rPr>
                        <a:t>return(change)</a:t>
                      </a:r>
                      <a:endParaRPr lang="zh-TW" altLang="en-US" sz="1800" dirty="0" smtClean="0">
                        <a:solidFill>
                          <a:schemeClr val="tx1"/>
                        </a:solidFill>
                        <a:latin typeface="Adobe Gothic Std B" panose="020B0800000000000000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尚未測試</a:t>
                      </a:r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TW" alt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582166" y="2806104"/>
            <a:ext cx="133882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條件覆蓋法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2166" y="4277790"/>
            <a:ext cx="133882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敘述覆蓋法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82166" y="5380144"/>
            <a:ext cx="1338828" cy="3693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決策覆蓋法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856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90972" y="378188"/>
            <a:ext cx="10515600" cy="1325563"/>
          </a:xfrm>
        </p:spPr>
        <p:txBody>
          <a:bodyPr/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目前進度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1253430" y="3576165"/>
            <a:ext cx="9692119" cy="27045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1253429" y="3576165"/>
            <a:ext cx="2938622" cy="270458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/>
          <p:cNvCxnSpPr/>
          <p:nvPr/>
        </p:nvCxnSpPr>
        <p:spPr>
          <a:xfrm>
            <a:off x="4192051" y="3576165"/>
            <a:ext cx="0" cy="9596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3900144" y="4621618"/>
            <a:ext cx="745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30</a:t>
            </a:r>
            <a:r>
              <a:rPr lang="en-US" altLang="zh-TW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%</a:t>
            </a:r>
            <a:endParaRPr lang="zh-TW" altLang="en-US" dirty="0">
              <a:latin typeface="Adobe Gothic Std B" panose="020B0800000000000000" pitchFamily="34" charset="-128"/>
            </a:endParaRPr>
          </a:p>
        </p:txBody>
      </p:sp>
      <p:cxnSp>
        <p:nvCxnSpPr>
          <p:cNvPr id="11" name="直線接點 10"/>
          <p:cNvCxnSpPr/>
          <p:nvPr/>
        </p:nvCxnSpPr>
        <p:spPr>
          <a:xfrm flipH="1" flipV="1">
            <a:off x="8413621" y="2929094"/>
            <a:ext cx="1" cy="91752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8040762" y="2321384"/>
            <a:ext cx="745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8</a:t>
            </a:r>
            <a:r>
              <a:rPr lang="en-US" altLang="zh-TW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</a:t>
            </a:r>
            <a:r>
              <a:rPr lang="en-US" altLang="zh-TW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%</a:t>
            </a:r>
            <a:endParaRPr lang="zh-TW" altLang="en-US" dirty="0">
              <a:latin typeface="Adobe Gothic Std B" panose="020B0800000000000000" pitchFamily="34" charset="-128"/>
            </a:endParaRPr>
          </a:p>
        </p:txBody>
      </p:sp>
      <p:cxnSp>
        <p:nvCxnSpPr>
          <p:cNvPr id="14" name="直線接點 13"/>
          <p:cNvCxnSpPr/>
          <p:nvPr/>
        </p:nvCxnSpPr>
        <p:spPr>
          <a:xfrm flipV="1">
            <a:off x="10945549" y="2929094"/>
            <a:ext cx="0" cy="917529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10484525" y="2339720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100</a:t>
            </a:r>
            <a:r>
              <a:rPr lang="en-US" altLang="zh-TW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%</a:t>
            </a:r>
            <a:endParaRPr lang="zh-TW" altLang="en-US" dirty="0">
              <a:latin typeface="Adobe Gothic Std B" panose="020B0800000000000000" pitchFamily="34" charset="-128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492357" y="2657722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-4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月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完成程式</a:t>
            </a:r>
            <a:endParaRPr lang="zh-TW" altLang="en-US" sz="2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689571" y="2693386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5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月 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補充、修改</a:t>
            </a:r>
            <a:endParaRPr lang="zh-TW" altLang="en-US" sz="2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789360" y="402955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目前狀態</a:t>
            </a:r>
            <a:endParaRPr lang="zh-TW" altLang="en-US" sz="2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6" name="矩形 5">
            <a:hlinkClick r:id="rId2"/>
          </p:cNvPr>
          <p:cNvSpPr/>
          <p:nvPr/>
        </p:nvSpPr>
        <p:spPr>
          <a:xfrm>
            <a:off x="278664" y="6169580"/>
            <a:ext cx="4049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https://github.com/svt0524098/0524098</a:t>
            </a: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96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5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/>
      <p:bldP spid="12" grpId="0"/>
      <p:bldP spid="15" grpId="0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 hidden="1"/>
          <p:cNvSpPr/>
          <p:nvPr/>
        </p:nvSpPr>
        <p:spPr>
          <a:xfrm>
            <a:off x="1810584" y="2742058"/>
            <a:ext cx="871424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8800" b="1" dirty="0">
                <a:latin typeface="Blackadder ITC" panose="04020505051007020D02" pitchFamily="82" charset="0"/>
              </a:rPr>
              <a:t>Thank you for listening</a:t>
            </a:r>
            <a:endParaRPr lang="en-US" altLang="zh-TW" sz="8800" b="1" i="0" dirty="0">
              <a:effectLst/>
              <a:latin typeface="Blackadder ITC" panose="04020505051007020D02" pitchFamily="82" charset="0"/>
            </a:endParaRPr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484" y="2432674"/>
            <a:ext cx="9815411" cy="2353260"/>
          </a:xfrm>
          <a:prstGeom prst="rect">
            <a:avLst/>
          </a:prstGeom>
        </p:spPr>
      </p:pic>
      <p:sp>
        <p:nvSpPr>
          <p:cNvPr id="21" name="投影片編號版面配置區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027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2434" y="309490"/>
            <a:ext cx="1205394" cy="2456933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專題目標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828" y="309490"/>
            <a:ext cx="3017836" cy="5365042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477" y="309490"/>
            <a:ext cx="3017836" cy="536504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126" y="309490"/>
            <a:ext cx="3027945" cy="5383014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2245461" y="580995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登入畫面</a:t>
            </a:r>
            <a:endParaRPr lang="zh-TW" altLang="en-US" sz="2800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632110" y="580995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階段</a:t>
            </a:r>
            <a:r>
              <a:rPr lang="zh-TW" altLang="en-US" sz="2800" dirty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性</a:t>
            </a:r>
            <a:r>
              <a:rPr lang="zh-TW" altLang="en-US" sz="28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關卡</a:t>
            </a:r>
            <a:endParaRPr lang="zh-TW" altLang="en-US" sz="2800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9023813" y="580995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進行遊</a:t>
            </a:r>
            <a:r>
              <a:rPr lang="zh-TW" altLang="en-US" sz="2800" dirty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戲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743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20767" t="23076" r="31192" b="9143"/>
          <a:stretch/>
        </p:blipFill>
        <p:spPr>
          <a:xfrm>
            <a:off x="22726" y="1560401"/>
            <a:ext cx="5718967" cy="453658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l="21267" t="23674" r="34900" b="9867"/>
          <a:stretch/>
        </p:blipFill>
        <p:spPr>
          <a:xfrm>
            <a:off x="6017150" y="1210667"/>
            <a:ext cx="5492993" cy="4886318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>
          <a:xfrm>
            <a:off x="8306446" y="1816100"/>
            <a:ext cx="914400" cy="914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8446146" y="2090281"/>
            <a:ext cx="202554" cy="1322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8837551" y="2090280"/>
            <a:ext cx="202554" cy="1322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8517110" y="2102980"/>
            <a:ext cx="131590" cy="66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8910810" y="2102980"/>
            <a:ext cx="131590" cy="661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6" name="群組 15"/>
          <p:cNvGrpSpPr/>
          <p:nvPr/>
        </p:nvGrpSpPr>
        <p:grpSpPr>
          <a:xfrm>
            <a:off x="8389319" y="2252769"/>
            <a:ext cx="748654" cy="190500"/>
            <a:chOff x="6325246" y="312281"/>
            <a:chExt cx="1504218" cy="381000"/>
          </a:xfrm>
        </p:grpSpPr>
        <p:sp>
          <p:nvSpPr>
            <p:cNvPr id="14" name="手繪多邊形 13"/>
            <p:cNvSpPr/>
            <p:nvPr/>
          </p:nvSpPr>
          <p:spPr>
            <a:xfrm>
              <a:off x="7077355" y="312281"/>
              <a:ext cx="752109" cy="381000"/>
            </a:xfrm>
            <a:custGeom>
              <a:avLst/>
              <a:gdLst>
                <a:gd name="connsiteX0" fmla="*/ 2809 w 752109"/>
                <a:gd name="connsiteY0" fmla="*/ 165100 h 381000"/>
                <a:gd name="connsiteX1" fmla="*/ 15509 w 752109"/>
                <a:gd name="connsiteY1" fmla="*/ 76200 h 381000"/>
                <a:gd name="connsiteX2" fmla="*/ 117109 w 752109"/>
                <a:gd name="connsiteY2" fmla="*/ 12700 h 381000"/>
                <a:gd name="connsiteX3" fmla="*/ 167909 w 752109"/>
                <a:gd name="connsiteY3" fmla="*/ 0 h 381000"/>
                <a:gd name="connsiteX4" fmla="*/ 371109 w 752109"/>
                <a:gd name="connsiteY4" fmla="*/ 12700 h 381000"/>
                <a:gd name="connsiteX5" fmla="*/ 409209 w 752109"/>
                <a:gd name="connsiteY5" fmla="*/ 25400 h 381000"/>
                <a:gd name="connsiteX6" fmla="*/ 498109 w 752109"/>
                <a:gd name="connsiteY6" fmla="*/ 139700 h 381000"/>
                <a:gd name="connsiteX7" fmla="*/ 510809 w 752109"/>
                <a:gd name="connsiteY7" fmla="*/ 177800 h 381000"/>
                <a:gd name="connsiteX8" fmla="*/ 536209 w 752109"/>
                <a:gd name="connsiteY8" fmla="*/ 215900 h 381000"/>
                <a:gd name="connsiteX9" fmla="*/ 574309 w 752109"/>
                <a:gd name="connsiteY9" fmla="*/ 292100 h 381000"/>
                <a:gd name="connsiteX10" fmla="*/ 688609 w 752109"/>
                <a:gd name="connsiteY10" fmla="*/ 355600 h 381000"/>
                <a:gd name="connsiteX11" fmla="*/ 752109 w 752109"/>
                <a:gd name="connsiteY11" fmla="*/ 368300 h 381000"/>
                <a:gd name="connsiteX12" fmla="*/ 612409 w 752109"/>
                <a:gd name="connsiteY12" fmla="*/ 381000 h 381000"/>
                <a:gd name="connsiteX13" fmla="*/ 231409 w 752109"/>
                <a:gd name="connsiteY13" fmla="*/ 355600 h 381000"/>
                <a:gd name="connsiteX14" fmla="*/ 117109 w 752109"/>
                <a:gd name="connsiteY14" fmla="*/ 292100 h 381000"/>
                <a:gd name="connsiteX15" fmla="*/ 79009 w 752109"/>
                <a:gd name="connsiteY15" fmla="*/ 266700 h 381000"/>
                <a:gd name="connsiteX16" fmla="*/ 66309 w 752109"/>
                <a:gd name="connsiteY16" fmla="*/ 228600 h 381000"/>
                <a:gd name="connsiteX17" fmla="*/ 2809 w 752109"/>
                <a:gd name="connsiteY17" fmla="*/ 1651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2109" h="381000">
                  <a:moveTo>
                    <a:pt x="2809" y="165100"/>
                  </a:moveTo>
                  <a:cubicBezTo>
                    <a:pt x="-5658" y="139700"/>
                    <a:pt x="6907" y="104872"/>
                    <a:pt x="15509" y="76200"/>
                  </a:cubicBezTo>
                  <a:cubicBezTo>
                    <a:pt x="30430" y="26463"/>
                    <a:pt x="70861" y="24262"/>
                    <a:pt x="117109" y="12700"/>
                  </a:cubicBezTo>
                  <a:lnTo>
                    <a:pt x="167909" y="0"/>
                  </a:lnTo>
                  <a:cubicBezTo>
                    <a:pt x="235642" y="4233"/>
                    <a:pt x="303616" y="5596"/>
                    <a:pt x="371109" y="12700"/>
                  </a:cubicBezTo>
                  <a:cubicBezTo>
                    <a:pt x="384422" y="14101"/>
                    <a:pt x="398070" y="17974"/>
                    <a:pt x="409209" y="25400"/>
                  </a:cubicBezTo>
                  <a:cubicBezTo>
                    <a:pt x="437386" y="44185"/>
                    <a:pt x="490900" y="118074"/>
                    <a:pt x="498109" y="139700"/>
                  </a:cubicBezTo>
                  <a:cubicBezTo>
                    <a:pt x="502342" y="152400"/>
                    <a:pt x="504822" y="165826"/>
                    <a:pt x="510809" y="177800"/>
                  </a:cubicBezTo>
                  <a:cubicBezTo>
                    <a:pt x="517635" y="191452"/>
                    <a:pt x="529383" y="202248"/>
                    <a:pt x="536209" y="215900"/>
                  </a:cubicBezTo>
                  <a:cubicBezTo>
                    <a:pt x="553321" y="250123"/>
                    <a:pt x="541957" y="263792"/>
                    <a:pt x="574309" y="292100"/>
                  </a:cubicBezTo>
                  <a:cubicBezTo>
                    <a:pt x="612145" y="325207"/>
                    <a:pt x="643257" y="344262"/>
                    <a:pt x="688609" y="355600"/>
                  </a:cubicBezTo>
                  <a:cubicBezTo>
                    <a:pt x="709550" y="360835"/>
                    <a:pt x="730942" y="364067"/>
                    <a:pt x="752109" y="368300"/>
                  </a:cubicBezTo>
                  <a:cubicBezTo>
                    <a:pt x="705542" y="372533"/>
                    <a:pt x="659168" y="381000"/>
                    <a:pt x="612409" y="381000"/>
                  </a:cubicBezTo>
                  <a:cubicBezTo>
                    <a:pt x="438128" y="381000"/>
                    <a:pt x="377866" y="371873"/>
                    <a:pt x="231409" y="355600"/>
                  </a:cubicBezTo>
                  <a:cubicBezTo>
                    <a:pt x="164349" y="333247"/>
                    <a:pt x="204448" y="350326"/>
                    <a:pt x="117109" y="292100"/>
                  </a:cubicBezTo>
                  <a:lnTo>
                    <a:pt x="79009" y="266700"/>
                  </a:lnTo>
                  <a:cubicBezTo>
                    <a:pt x="74776" y="254000"/>
                    <a:pt x="72296" y="240574"/>
                    <a:pt x="66309" y="228600"/>
                  </a:cubicBezTo>
                  <a:cubicBezTo>
                    <a:pt x="51949" y="199879"/>
                    <a:pt x="11276" y="190500"/>
                    <a:pt x="2809" y="16510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手繪多邊形 14"/>
            <p:cNvSpPr/>
            <p:nvPr/>
          </p:nvSpPr>
          <p:spPr>
            <a:xfrm flipH="1">
              <a:off x="6325246" y="312281"/>
              <a:ext cx="752109" cy="381000"/>
            </a:xfrm>
            <a:custGeom>
              <a:avLst/>
              <a:gdLst>
                <a:gd name="connsiteX0" fmla="*/ 2809 w 752109"/>
                <a:gd name="connsiteY0" fmla="*/ 165100 h 381000"/>
                <a:gd name="connsiteX1" fmla="*/ 15509 w 752109"/>
                <a:gd name="connsiteY1" fmla="*/ 76200 h 381000"/>
                <a:gd name="connsiteX2" fmla="*/ 117109 w 752109"/>
                <a:gd name="connsiteY2" fmla="*/ 12700 h 381000"/>
                <a:gd name="connsiteX3" fmla="*/ 167909 w 752109"/>
                <a:gd name="connsiteY3" fmla="*/ 0 h 381000"/>
                <a:gd name="connsiteX4" fmla="*/ 371109 w 752109"/>
                <a:gd name="connsiteY4" fmla="*/ 12700 h 381000"/>
                <a:gd name="connsiteX5" fmla="*/ 409209 w 752109"/>
                <a:gd name="connsiteY5" fmla="*/ 25400 h 381000"/>
                <a:gd name="connsiteX6" fmla="*/ 498109 w 752109"/>
                <a:gd name="connsiteY6" fmla="*/ 139700 h 381000"/>
                <a:gd name="connsiteX7" fmla="*/ 510809 w 752109"/>
                <a:gd name="connsiteY7" fmla="*/ 177800 h 381000"/>
                <a:gd name="connsiteX8" fmla="*/ 536209 w 752109"/>
                <a:gd name="connsiteY8" fmla="*/ 215900 h 381000"/>
                <a:gd name="connsiteX9" fmla="*/ 574309 w 752109"/>
                <a:gd name="connsiteY9" fmla="*/ 292100 h 381000"/>
                <a:gd name="connsiteX10" fmla="*/ 688609 w 752109"/>
                <a:gd name="connsiteY10" fmla="*/ 355600 h 381000"/>
                <a:gd name="connsiteX11" fmla="*/ 752109 w 752109"/>
                <a:gd name="connsiteY11" fmla="*/ 368300 h 381000"/>
                <a:gd name="connsiteX12" fmla="*/ 612409 w 752109"/>
                <a:gd name="connsiteY12" fmla="*/ 381000 h 381000"/>
                <a:gd name="connsiteX13" fmla="*/ 231409 w 752109"/>
                <a:gd name="connsiteY13" fmla="*/ 355600 h 381000"/>
                <a:gd name="connsiteX14" fmla="*/ 117109 w 752109"/>
                <a:gd name="connsiteY14" fmla="*/ 292100 h 381000"/>
                <a:gd name="connsiteX15" fmla="*/ 79009 w 752109"/>
                <a:gd name="connsiteY15" fmla="*/ 266700 h 381000"/>
                <a:gd name="connsiteX16" fmla="*/ 66309 w 752109"/>
                <a:gd name="connsiteY16" fmla="*/ 228600 h 381000"/>
                <a:gd name="connsiteX17" fmla="*/ 2809 w 752109"/>
                <a:gd name="connsiteY17" fmla="*/ 1651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2109" h="381000">
                  <a:moveTo>
                    <a:pt x="2809" y="165100"/>
                  </a:moveTo>
                  <a:cubicBezTo>
                    <a:pt x="-5658" y="139700"/>
                    <a:pt x="6907" y="104872"/>
                    <a:pt x="15509" y="76200"/>
                  </a:cubicBezTo>
                  <a:cubicBezTo>
                    <a:pt x="30430" y="26463"/>
                    <a:pt x="70861" y="24262"/>
                    <a:pt x="117109" y="12700"/>
                  </a:cubicBezTo>
                  <a:lnTo>
                    <a:pt x="167909" y="0"/>
                  </a:lnTo>
                  <a:cubicBezTo>
                    <a:pt x="235642" y="4233"/>
                    <a:pt x="303616" y="5596"/>
                    <a:pt x="371109" y="12700"/>
                  </a:cubicBezTo>
                  <a:cubicBezTo>
                    <a:pt x="384422" y="14101"/>
                    <a:pt x="398070" y="17974"/>
                    <a:pt x="409209" y="25400"/>
                  </a:cubicBezTo>
                  <a:cubicBezTo>
                    <a:pt x="437386" y="44185"/>
                    <a:pt x="490900" y="118074"/>
                    <a:pt x="498109" y="139700"/>
                  </a:cubicBezTo>
                  <a:cubicBezTo>
                    <a:pt x="502342" y="152400"/>
                    <a:pt x="504822" y="165826"/>
                    <a:pt x="510809" y="177800"/>
                  </a:cubicBezTo>
                  <a:cubicBezTo>
                    <a:pt x="517635" y="191452"/>
                    <a:pt x="529383" y="202248"/>
                    <a:pt x="536209" y="215900"/>
                  </a:cubicBezTo>
                  <a:cubicBezTo>
                    <a:pt x="553321" y="250123"/>
                    <a:pt x="541957" y="263792"/>
                    <a:pt x="574309" y="292100"/>
                  </a:cubicBezTo>
                  <a:cubicBezTo>
                    <a:pt x="612145" y="325207"/>
                    <a:pt x="643257" y="344262"/>
                    <a:pt x="688609" y="355600"/>
                  </a:cubicBezTo>
                  <a:cubicBezTo>
                    <a:pt x="709550" y="360835"/>
                    <a:pt x="730942" y="364067"/>
                    <a:pt x="752109" y="368300"/>
                  </a:cubicBezTo>
                  <a:cubicBezTo>
                    <a:pt x="705542" y="372533"/>
                    <a:pt x="659168" y="381000"/>
                    <a:pt x="612409" y="381000"/>
                  </a:cubicBezTo>
                  <a:cubicBezTo>
                    <a:pt x="438128" y="381000"/>
                    <a:pt x="377866" y="371873"/>
                    <a:pt x="231409" y="355600"/>
                  </a:cubicBezTo>
                  <a:cubicBezTo>
                    <a:pt x="164349" y="333247"/>
                    <a:pt x="204448" y="350326"/>
                    <a:pt x="117109" y="292100"/>
                  </a:cubicBezTo>
                  <a:lnTo>
                    <a:pt x="79009" y="266700"/>
                  </a:lnTo>
                  <a:cubicBezTo>
                    <a:pt x="74776" y="254000"/>
                    <a:pt x="72296" y="240574"/>
                    <a:pt x="66309" y="228600"/>
                  </a:cubicBezTo>
                  <a:cubicBezTo>
                    <a:pt x="51949" y="199879"/>
                    <a:pt x="11276" y="190500"/>
                    <a:pt x="2809" y="16510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7" name="手繪多邊形 16"/>
          <p:cNvSpPr/>
          <p:nvPr/>
        </p:nvSpPr>
        <p:spPr>
          <a:xfrm>
            <a:off x="8712200" y="2501900"/>
            <a:ext cx="114300" cy="12700"/>
          </a:xfrm>
          <a:custGeom>
            <a:avLst/>
            <a:gdLst>
              <a:gd name="connsiteX0" fmla="*/ 0 w 114300"/>
              <a:gd name="connsiteY0" fmla="*/ 12700 h 12700"/>
              <a:gd name="connsiteX1" fmla="*/ 114300 w 1143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300" h="12700">
                <a:moveTo>
                  <a:pt x="0" y="12700"/>
                </a:moveTo>
                <a:lnTo>
                  <a:pt x="114300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手繪多邊形 18"/>
          <p:cNvSpPr/>
          <p:nvPr/>
        </p:nvSpPr>
        <p:spPr>
          <a:xfrm>
            <a:off x="8716488" y="2499756"/>
            <a:ext cx="112899" cy="83127"/>
          </a:xfrm>
          <a:custGeom>
            <a:avLst/>
            <a:gdLst>
              <a:gd name="connsiteX0" fmla="*/ 0 w 112899"/>
              <a:gd name="connsiteY0" fmla="*/ 17813 h 83127"/>
              <a:gd name="connsiteX1" fmla="*/ 29689 w 112899"/>
              <a:gd name="connsiteY1" fmla="*/ 41563 h 83127"/>
              <a:gd name="connsiteX2" fmla="*/ 35626 w 112899"/>
              <a:gd name="connsiteY2" fmla="*/ 59376 h 83127"/>
              <a:gd name="connsiteX3" fmla="*/ 65315 w 112899"/>
              <a:gd name="connsiteY3" fmla="*/ 83127 h 83127"/>
              <a:gd name="connsiteX4" fmla="*/ 83128 w 112899"/>
              <a:gd name="connsiteY4" fmla="*/ 65314 h 83127"/>
              <a:gd name="connsiteX5" fmla="*/ 100941 w 112899"/>
              <a:gd name="connsiteY5" fmla="*/ 53439 h 83127"/>
              <a:gd name="connsiteX6" fmla="*/ 106878 w 112899"/>
              <a:gd name="connsiteY6" fmla="*/ 29688 h 83127"/>
              <a:gd name="connsiteX7" fmla="*/ 112816 w 112899"/>
              <a:gd name="connsiteY7" fmla="*/ 0 h 83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899" h="83127">
                <a:moveTo>
                  <a:pt x="0" y="17813"/>
                </a:moveTo>
                <a:cubicBezTo>
                  <a:pt x="9896" y="25730"/>
                  <a:pt x="21441" y="31941"/>
                  <a:pt x="29689" y="41563"/>
                </a:cubicBezTo>
                <a:cubicBezTo>
                  <a:pt x="33762" y="46315"/>
                  <a:pt x="32406" y="54009"/>
                  <a:pt x="35626" y="59376"/>
                </a:cubicBezTo>
                <a:cubicBezTo>
                  <a:pt x="41267" y="68777"/>
                  <a:pt x="57224" y="77733"/>
                  <a:pt x="65315" y="83127"/>
                </a:cubicBezTo>
                <a:cubicBezTo>
                  <a:pt x="71253" y="77189"/>
                  <a:pt x="76677" y="70690"/>
                  <a:pt x="83128" y="65314"/>
                </a:cubicBezTo>
                <a:cubicBezTo>
                  <a:pt x="88610" y="60746"/>
                  <a:pt x="96983" y="59377"/>
                  <a:pt x="100941" y="53439"/>
                </a:cubicBezTo>
                <a:cubicBezTo>
                  <a:pt x="105468" y="46649"/>
                  <a:pt x="104636" y="37535"/>
                  <a:pt x="106878" y="29688"/>
                </a:cubicBezTo>
                <a:cubicBezTo>
                  <a:pt x="114068" y="4523"/>
                  <a:pt x="112816" y="20409"/>
                  <a:pt x="112816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手繪多邊形 19"/>
          <p:cNvSpPr/>
          <p:nvPr/>
        </p:nvSpPr>
        <p:spPr>
          <a:xfrm rot="670834">
            <a:off x="8340729" y="1758267"/>
            <a:ext cx="380724" cy="414543"/>
          </a:xfrm>
          <a:custGeom>
            <a:avLst/>
            <a:gdLst>
              <a:gd name="connsiteX0" fmla="*/ 0 w 401934"/>
              <a:gd name="connsiteY0" fmla="*/ 261257 h 261257"/>
              <a:gd name="connsiteX1" fmla="*/ 120580 w 401934"/>
              <a:gd name="connsiteY1" fmla="*/ 251208 h 261257"/>
              <a:gd name="connsiteX2" fmla="*/ 180870 w 401934"/>
              <a:gd name="connsiteY2" fmla="*/ 231112 h 261257"/>
              <a:gd name="connsiteX3" fmla="*/ 211015 w 401934"/>
              <a:gd name="connsiteY3" fmla="*/ 221063 h 261257"/>
              <a:gd name="connsiteX4" fmla="*/ 271305 w 401934"/>
              <a:gd name="connsiteY4" fmla="*/ 190918 h 261257"/>
              <a:gd name="connsiteX5" fmla="*/ 321547 w 401934"/>
              <a:gd name="connsiteY5" fmla="*/ 130628 h 261257"/>
              <a:gd name="connsiteX6" fmla="*/ 351692 w 401934"/>
              <a:gd name="connsiteY6" fmla="*/ 100483 h 261257"/>
              <a:gd name="connsiteX7" fmla="*/ 381837 w 401934"/>
              <a:gd name="connsiteY7" fmla="*/ 40193 h 261257"/>
              <a:gd name="connsiteX8" fmla="*/ 401934 w 401934"/>
              <a:gd name="connsiteY8" fmla="*/ 0 h 261257"/>
              <a:gd name="connsiteX0" fmla="*/ 0 w 320156"/>
              <a:gd name="connsiteY0" fmla="*/ 189411 h 252634"/>
              <a:gd name="connsiteX1" fmla="*/ 38802 w 320156"/>
              <a:gd name="connsiteY1" fmla="*/ 251208 h 252634"/>
              <a:gd name="connsiteX2" fmla="*/ 99092 w 320156"/>
              <a:gd name="connsiteY2" fmla="*/ 231112 h 252634"/>
              <a:gd name="connsiteX3" fmla="*/ 129237 w 320156"/>
              <a:gd name="connsiteY3" fmla="*/ 221063 h 252634"/>
              <a:gd name="connsiteX4" fmla="*/ 189527 w 320156"/>
              <a:gd name="connsiteY4" fmla="*/ 190918 h 252634"/>
              <a:gd name="connsiteX5" fmla="*/ 239769 w 320156"/>
              <a:gd name="connsiteY5" fmla="*/ 130628 h 252634"/>
              <a:gd name="connsiteX6" fmla="*/ 269914 w 320156"/>
              <a:gd name="connsiteY6" fmla="*/ 100483 h 252634"/>
              <a:gd name="connsiteX7" fmla="*/ 300059 w 320156"/>
              <a:gd name="connsiteY7" fmla="*/ 40193 h 252634"/>
              <a:gd name="connsiteX8" fmla="*/ 320156 w 320156"/>
              <a:gd name="connsiteY8" fmla="*/ 0 h 252634"/>
              <a:gd name="connsiteX0" fmla="*/ 0 w 301405"/>
              <a:gd name="connsiteY0" fmla="*/ 149910 h 213133"/>
              <a:gd name="connsiteX1" fmla="*/ 38802 w 301405"/>
              <a:gd name="connsiteY1" fmla="*/ 211707 h 213133"/>
              <a:gd name="connsiteX2" fmla="*/ 99092 w 301405"/>
              <a:gd name="connsiteY2" fmla="*/ 191611 h 213133"/>
              <a:gd name="connsiteX3" fmla="*/ 129237 w 301405"/>
              <a:gd name="connsiteY3" fmla="*/ 181562 h 213133"/>
              <a:gd name="connsiteX4" fmla="*/ 189527 w 301405"/>
              <a:gd name="connsiteY4" fmla="*/ 151417 h 213133"/>
              <a:gd name="connsiteX5" fmla="*/ 239769 w 301405"/>
              <a:gd name="connsiteY5" fmla="*/ 91127 h 213133"/>
              <a:gd name="connsiteX6" fmla="*/ 269914 w 301405"/>
              <a:gd name="connsiteY6" fmla="*/ 60982 h 213133"/>
              <a:gd name="connsiteX7" fmla="*/ 300059 w 301405"/>
              <a:gd name="connsiteY7" fmla="*/ 692 h 213133"/>
              <a:gd name="connsiteX8" fmla="*/ 238378 w 301405"/>
              <a:gd name="connsiteY8" fmla="*/ 19282 h 213133"/>
              <a:gd name="connsiteX0" fmla="*/ 30830 w 262837"/>
              <a:gd name="connsiteY0" fmla="*/ 144954 h 213398"/>
              <a:gd name="connsiteX1" fmla="*/ 234 w 262837"/>
              <a:gd name="connsiteY1" fmla="*/ 211707 h 213398"/>
              <a:gd name="connsiteX2" fmla="*/ 60524 w 262837"/>
              <a:gd name="connsiteY2" fmla="*/ 191611 h 213398"/>
              <a:gd name="connsiteX3" fmla="*/ 90669 w 262837"/>
              <a:gd name="connsiteY3" fmla="*/ 181562 h 213398"/>
              <a:gd name="connsiteX4" fmla="*/ 150959 w 262837"/>
              <a:gd name="connsiteY4" fmla="*/ 151417 h 213398"/>
              <a:gd name="connsiteX5" fmla="*/ 201201 w 262837"/>
              <a:gd name="connsiteY5" fmla="*/ 91127 h 213398"/>
              <a:gd name="connsiteX6" fmla="*/ 231346 w 262837"/>
              <a:gd name="connsiteY6" fmla="*/ 60982 h 213398"/>
              <a:gd name="connsiteX7" fmla="*/ 261491 w 262837"/>
              <a:gd name="connsiteY7" fmla="*/ 692 h 213398"/>
              <a:gd name="connsiteX8" fmla="*/ 199810 w 262837"/>
              <a:gd name="connsiteY8" fmla="*/ 19282 h 21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837" h="213398">
                <a:moveTo>
                  <a:pt x="30830" y="144954"/>
                </a:moveTo>
                <a:cubicBezTo>
                  <a:pt x="71023" y="141604"/>
                  <a:pt x="-4715" y="203931"/>
                  <a:pt x="234" y="211707"/>
                </a:cubicBezTo>
                <a:cubicBezTo>
                  <a:pt x="5183" y="219483"/>
                  <a:pt x="40427" y="198310"/>
                  <a:pt x="60524" y="191611"/>
                </a:cubicBezTo>
                <a:cubicBezTo>
                  <a:pt x="70572" y="188262"/>
                  <a:pt x="81856" y="187437"/>
                  <a:pt x="90669" y="181562"/>
                </a:cubicBezTo>
                <a:cubicBezTo>
                  <a:pt x="129627" y="155591"/>
                  <a:pt x="109357" y="165285"/>
                  <a:pt x="150959" y="151417"/>
                </a:cubicBezTo>
                <a:cubicBezTo>
                  <a:pt x="239028" y="63348"/>
                  <a:pt x="131253" y="175065"/>
                  <a:pt x="201201" y="91127"/>
                </a:cubicBezTo>
                <a:cubicBezTo>
                  <a:pt x="210298" y="80210"/>
                  <a:pt x="221298" y="71030"/>
                  <a:pt x="231346" y="60982"/>
                </a:cubicBezTo>
                <a:cubicBezTo>
                  <a:pt x="256605" y="-14789"/>
                  <a:pt x="266747" y="7642"/>
                  <a:pt x="261491" y="692"/>
                </a:cubicBezTo>
                <a:cubicBezTo>
                  <a:pt x="256235" y="-6258"/>
                  <a:pt x="177110" y="41982"/>
                  <a:pt x="199810" y="19282"/>
                </a:cubicBezTo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手繪多邊形 20"/>
          <p:cNvSpPr/>
          <p:nvPr/>
        </p:nvSpPr>
        <p:spPr>
          <a:xfrm rot="20929166" flipH="1">
            <a:off x="8686449" y="1737158"/>
            <a:ext cx="509039" cy="453354"/>
          </a:xfrm>
          <a:custGeom>
            <a:avLst/>
            <a:gdLst>
              <a:gd name="connsiteX0" fmla="*/ 0 w 401934"/>
              <a:gd name="connsiteY0" fmla="*/ 261257 h 261257"/>
              <a:gd name="connsiteX1" fmla="*/ 120580 w 401934"/>
              <a:gd name="connsiteY1" fmla="*/ 251208 h 261257"/>
              <a:gd name="connsiteX2" fmla="*/ 180870 w 401934"/>
              <a:gd name="connsiteY2" fmla="*/ 231112 h 261257"/>
              <a:gd name="connsiteX3" fmla="*/ 211015 w 401934"/>
              <a:gd name="connsiteY3" fmla="*/ 221063 h 261257"/>
              <a:gd name="connsiteX4" fmla="*/ 271305 w 401934"/>
              <a:gd name="connsiteY4" fmla="*/ 190918 h 261257"/>
              <a:gd name="connsiteX5" fmla="*/ 321547 w 401934"/>
              <a:gd name="connsiteY5" fmla="*/ 130628 h 261257"/>
              <a:gd name="connsiteX6" fmla="*/ 351692 w 401934"/>
              <a:gd name="connsiteY6" fmla="*/ 100483 h 261257"/>
              <a:gd name="connsiteX7" fmla="*/ 381837 w 401934"/>
              <a:gd name="connsiteY7" fmla="*/ 40193 h 261257"/>
              <a:gd name="connsiteX8" fmla="*/ 401934 w 401934"/>
              <a:gd name="connsiteY8" fmla="*/ 0 h 261257"/>
              <a:gd name="connsiteX0" fmla="*/ 0 w 320156"/>
              <a:gd name="connsiteY0" fmla="*/ 189411 h 252634"/>
              <a:gd name="connsiteX1" fmla="*/ 38802 w 320156"/>
              <a:gd name="connsiteY1" fmla="*/ 251208 h 252634"/>
              <a:gd name="connsiteX2" fmla="*/ 99092 w 320156"/>
              <a:gd name="connsiteY2" fmla="*/ 231112 h 252634"/>
              <a:gd name="connsiteX3" fmla="*/ 129237 w 320156"/>
              <a:gd name="connsiteY3" fmla="*/ 221063 h 252634"/>
              <a:gd name="connsiteX4" fmla="*/ 189527 w 320156"/>
              <a:gd name="connsiteY4" fmla="*/ 190918 h 252634"/>
              <a:gd name="connsiteX5" fmla="*/ 239769 w 320156"/>
              <a:gd name="connsiteY5" fmla="*/ 130628 h 252634"/>
              <a:gd name="connsiteX6" fmla="*/ 269914 w 320156"/>
              <a:gd name="connsiteY6" fmla="*/ 100483 h 252634"/>
              <a:gd name="connsiteX7" fmla="*/ 300059 w 320156"/>
              <a:gd name="connsiteY7" fmla="*/ 40193 h 252634"/>
              <a:gd name="connsiteX8" fmla="*/ 320156 w 320156"/>
              <a:gd name="connsiteY8" fmla="*/ 0 h 252634"/>
              <a:gd name="connsiteX0" fmla="*/ 0 w 301405"/>
              <a:gd name="connsiteY0" fmla="*/ 149910 h 213133"/>
              <a:gd name="connsiteX1" fmla="*/ 38802 w 301405"/>
              <a:gd name="connsiteY1" fmla="*/ 211707 h 213133"/>
              <a:gd name="connsiteX2" fmla="*/ 99092 w 301405"/>
              <a:gd name="connsiteY2" fmla="*/ 191611 h 213133"/>
              <a:gd name="connsiteX3" fmla="*/ 129237 w 301405"/>
              <a:gd name="connsiteY3" fmla="*/ 181562 h 213133"/>
              <a:gd name="connsiteX4" fmla="*/ 189527 w 301405"/>
              <a:gd name="connsiteY4" fmla="*/ 151417 h 213133"/>
              <a:gd name="connsiteX5" fmla="*/ 239769 w 301405"/>
              <a:gd name="connsiteY5" fmla="*/ 91127 h 213133"/>
              <a:gd name="connsiteX6" fmla="*/ 269914 w 301405"/>
              <a:gd name="connsiteY6" fmla="*/ 60982 h 213133"/>
              <a:gd name="connsiteX7" fmla="*/ 300059 w 301405"/>
              <a:gd name="connsiteY7" fmla="*/ 692 h 213133"/>
              <a:gd name="connsiteX8" fmla="*/ 238378 w 301405"/>
              <a:gd name="connsiteY8" fmla="*/ 19282 h 213133"/>
              <a:gd name="connsiteX0" fmla="*/ 30830 w 262837"/>
              <a:gd name="connsiteY0" fmla="*/ 144954 h 213398"/>
              <a:gd name="connsiteX1" fmla="*/ 234 w 262837"/>
              <a:gd name="connsiteY1" fmla="*/ 211707 h 213398"/>
              <a:gd name="connsiteX2" fmla="*/ 60524 w 262837"/>
              <a:gd name="connsiteY2" fmla="*/ 191611 h 213398"/>
              <a:gd name="connsiteX3" fmla="*/ 90669 w 262837"/>
              <a:gd name="connsiteY3" fmla="*/ 181562 h 213398"/>
              <a:gd name="connsiteX4" fmla="*/ 150959 w 262837"/>
              <a:gd name="connsiteY4" fmla="*/ 151417 h 213398"/>
              <a:gd name="connsiteX5" fmla="*/ 201201 w 262837"/>
              <a:gd name="connsiteY5" fmla="*/ 91127 h 213398"/>
              <a:gd name="connsiteX6" fmla="*/ 231346 w 262837"/>
              <a:gd name="connsiteY6" fmla="*/ 60982 h 213398"/>
              <a:gd name="connsiteX7" fmla="*/ 261491 w 262837"/>
              <a:gd name="connsiteY7" fmla="*/ 692 h 213398"/>
              <a:gd name="connsiteX8" fmla="*/ 199810 w 262837"/>
              <a:gd name="connsiteY8" fmla="*/ 19282 h 213398"/>
              <a:gd name="connsiteX0" fmla="*/ 30830 w 285090"/>
              <a:gd name="connsiteY0" fmla="*/ 125672 h 194116"/>
              <a:gd name="connsiteX1" fmla="*/ 234 w 285090"/>
              <a:gd name="connsiteY1" fmla="*/ 192425 h 194116"/>
              <a:gd name="connsiteX2" fmla="*/ 60524 w 285090"/>
              <a:gd name="connsiteY2" fmla="*/ 172329 h 194116"/>
              <a:gd name="connsiteX3" fmla="*/ 90669 w 285090"/>
              <a:gd name="connsiteY3" fmla="*/ 162280 h 194116"/>
              <a:gd name="connsiteX4" fmla="*/ 150959 w 285090"/>
              <a:gd name="connsiteY4" fmla="*/ 132135 h 194116"/>
              <a:gd name="connsiteX5" fmla="*/ 201201 w 285090"/>
              <a:gd name="connsiteY5" fmla="*/ 71845 h 194116"/>
              <a:gd name="connsiteX6" fmla="*/ 231346 w 285090"/>
              <a:gd name="connsiteY6" fmla="*/ 41700 h 194116"/>
              <a:gd name="connsiteX7" fmla="*/ 284536 w 285090"/>
              <a:gd name="connsiteY7" fmla="*/ 26171 h 194116"/>
              <a:gd name="connsiteX8" fmla="*/ 199810 w 285090"/>
              <a:gd name="connsiteY8" fmla="*/ 0 h 194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090" h="194116">
                <a:moveTo>
                  <a:pt x="30830" y="125672"/>
                </a:moveTo>
                <a:cubicBezTo>
                  <a:pt x="71023" y="122322"/>
                  <a:pt x="-4715" y="184649"/>
                  <a:pt x="234" y="192425"/>
                </a:cubicBezTo>
                <a:cubicBezTo>
                  <a:pt x="5183" y="200201"/>
                  <a:pt x="40427" y="179028"/>
                  <a:pt x="60524" y="172329"/>
                </a:cubicBezTo>
                <a:cubicBezTo>
                  <a:pt x="70572" y="168980"/>
                  <a:pt x="81856" y="168155"/>
                  <a:pt x="90669" y="162280"/>
                </a:cubicBezTo>
                <a:cubicBezTo>
                  <a:pt x="129627" y="136309"/>
                  <a:pt x="109357" y="146003"/>
                  <a:pt x="150959" y="132135"/>
                </a:cubicBezTo>
                <a:cubicBezTo>
                  <a:pt x="239028" y="44066"/>
                  <a:pt x="131253" y="155783"/>
                  <a:pt x="201201" y="71845"/>
                </a:cubicBezTo>
                <a:cubicBezTo>
                  <a:pt x="210298" y="60928"/>
                  <a:pt x="221298" y="51748"/>
                  <a:pt x="231346" y="41700"/>
                </a:cubicBezTo>
                <a:cubicBezTo>
                  <a:pt x="256605" y="-34071"/>
                  <a:pt x="289792" y="33121"/>
                  <a:pt x="284536" y="26171"/>
                </a:cubicBezTo>
                <a:cubicBezTo>
                  <a:pt x="279280" y="19221"/>
                  <a:pt x="177110" y="22700"/>
                  <a:pt x="199810" y="0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標題 1"/>
          <p:cNvSpPr>
            <a:spLocks noGrp="1"/>
          </p:cNvSpPr>
          <p:nvPr>
            <p:ph type="title"/>
          </p:nvPr>
        </p:nvSpPr>
        <p:spPr>
          <a:xfrm>
            <a:off x="242074" y="234838"/>
            <a:ext cx="4821702" cy="1325563"/>
          </a:xfrm>
        </p:spPr>
        <p:txBody>
          <a:bodyPr>
            <a:normAutofit/>
          </a:bodyPr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實際表情辨識畫面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2" name="矩形 1">
            <a:hlinkClick r:id="rId5"/>
          </p:cNvPr>
          <p:cNvSpPr/>
          <p:nvPr/>
        </p:nvSpPr>
        <p:spPr>
          <a:xfrm>
            <a:off x="7780331" y="316623"/>
            <a:ext cx="4049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https://github.com/svt0524098/0524098</a:t>
            </a:r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294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527" y="384785"/>
            <a:ext cx="8638786" cy="6170562"/>
          </a:xfrm>
        </p:spPr>
      </p:pic>
      <p:sp>
        <p:nvSpPr>
          <p:cNvPr id="2" name="文字方塊 1"/>
          <p:cNvSpPr txBox="1"/>
          <p:nvPr/>
        </p:nvSpPr>
        <p:spPr>
          <a:xfrm>
            <a:off x="4546240" y="26659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排</a:t>
            </a:r>
            <a:r>
              <a:rPr lang="zh-TW" altLang="en-US" sz="2400" dirty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名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333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97280" y="1120463"/>
            <a:ext cx="10109915" cy="559612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標題 1"/>
          <p:cNvSpPr txBox="1">
            <a:spLocks/>
          </p:cNvSpPr>
          <p:nvPr/>
        </p:nvSpPr>
        <p:spPr>
          <a:xfrm>
            <a:off x="517917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系統循序圖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填入基本資料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1097280" y="1255945"/>
            <a:ext cx="9677188" cy="5142627"/>
            <a:chOff x="811369" y="1145681"/>
            <a:chExt cx="9677188" cy="5142627"/>
          </a:xfrm>
        </p:grpSpPr>
        <p:grpSp>
          <p:nvGrpSpPr>
            <p:cNvPr id="24" name="群組 23"/>
            <p:cNvGrpSpPr/>
            <p:nvPr/>
          </p:nvGrpSpPr>
          <p:grpSpPr>
            <a:xfrm>
              <a:off x="1661375" y="1145681"/>
              <a:ext cx="516879" cy="979064"/>
              <a:chOff x="1725769" y="1287618"/>
              <a:chExt cx="516879" cy="979064"/>
            </a:xfrm>
          </p:grpSpPr>
          <p:sp>
            <p:nvSpPr>
              <p:cNvPr id="45" name="橢圓 44"/>
              <p:cNvSpPr/>
              <p:nvPr/>
            </p:nvSpPr>
            <p:spPr>
              <a:xfrm>
                <a:off x="1778146" y="1287618"/>
                <a:ext cx="399245" cy="34773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46" name="直線接點 45"/>
              <p:cNvCxnSpPr/>
              <p:nvPr/>
            </p:nvCxnSpPr>
            <p:spPr>
              <a:xfrm>
                <a:off x="1983346" y="1661375"/>
                <a:ext cx="0" cy="399245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/>
              <p:nvPr/>
            </p:nvCxnSpPr>
            <p:spPr>
              <a:xfrm flipH="1">
                <a:off x="1725769" y="2028962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接點 47"/>
              <p:cNvCxnSpPr/>
              <p:nvPr/>
            </p:nvCxnSpPr>
            <p:spPr>
              <a:xfrm flipH="1" flipV="1">
                <a:off x="1990648" y="2047741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接點 48"/>
              <p:cNvCxnSpPr/>
              <p:nvPr/>
            </p:nvCxnSpPr>
            <p:spPr>
              <a:xfrm>
                <a:off x="1725769" y="1860997"/>
                <a:ext cx="51687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直線接點 24"/>
            <p:cNvCxnSpPr/>
            <p:nvPr/>
          </p:nvCxnSpPr>
          <p:spPr>
            <a:xfrm flipH="1">
              <a:off x="1913374" y="2330116"/>
              <a:ext cx="5579" cy="3954774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接點 25"/>
            <p:cNvCxnSpPr/>
            <p:nvPr/>
          </p:nvCxnSpPr>
          <p:spPr>
            <a:xfrm flipH="1">
              <a:off x="9587036" y="2330116"/>
              <a:ext cx="5579" cy="3954774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/>
            <p:cNvSpPr/>
            <p:nvPr/>
          </p:nvSpPr>
          <p:spPr>
            <a:xfrm>
              <a:off x="8685515" y="1428805"/>
              <a:ext cx="1803042" cy="5805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 smtClean="0">
                  <a:solidFill>
                    <a:sysClr val="windowText" lastClr="000000"/>
                  </a:solidFill>
                </a:rPr>
                <a:t>：</a:t>
              </a:r>
              <a:r>
                <a:rPr lang="en-US" altLang="zh-TW" sz="2800" dirty="0" smtClean="0">
                  <a:solidFill>
                    <a:sysClr val="windowText" lastClr="000000"/>
                  </a:solidFill>
                </a:rPr>
                <a:t>System</a:t>
              </a:r>
              <a:endParaRPr lang="zh-TW" altLang="en-US" sz="28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文字方塊 27"/>
            <p:cNvSpPr txBox="1"/>
            <p:nvPr/>
          </p:nvSpPr>
          <p:spPr>
            <a:xfrm>
              <a:off x="2372942" y="1802713"/>
              <a:ext cx="505267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/>
                <a:t>alt</a:t>
              </a:r>
              <a:endParaRPr lang="zh-TW" altLang="en-US" sz="2400" dirty="0"/>
            </a:p>
          </p:txBody>
        </p:sp>
        <p:cxnSp>
          <p:nvCxnSpPr>
            <p:cNvPr id="29" name="直線單箭頭接點 28"/>
            <p:cNvCxnSpPr/>
            <p:nvPr/>
          </p:nvCxnSpPr>
          <p:spPr>
            <a:xfrm>
              <a:off x="2178254" y="2485622"/>
              <a:ext cx="6875594" cy="197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單箭頭接點 29"/>
            <p:cNvCxnSpPr/>
            <p:nvPr/>
          </p:nvCxnSpPr>
          <p:spPr>
            <a:xfrm flipH="1">
              <a:off x="2191133" y="3090929"/>
              <a:ext cx="6875594" cy="46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字方塊 30"/>
            <p:cNvSpPr txBox="1"/>
            <p:nvPr/>
          </p:nvSpPr>
          <p:spPr>
            <a:xfrm>
              <a:off x="5015902" y="1951252"/>
              <a:ext cx="12715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Name()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4782408" y="2586618"/>
              <a:ext cx="194117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Name(start)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33" name="直線接點 32"/>
            <p:cNvCxnSpPr/>
            <p:nvPr/>
          </p:nvCxnSpPr>
          <p:spPr>
            <a:xfrm>
              <a:off x="811369" y="3451538"/>
              <a:ext cx="9677188" cy="13148"/>
            </a:xfrm>
            <a:prstGeom prst="line">
              <a:avLst/>
            </a:prstGeom>
            <a:ln w="571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單箭頭接點 33"/>
            <p:cNvCxnSpPr/>
            <p:nvPr/>
          </p:nvCxnSpPr>
          <p:spPr>
            <a:xfrm>
              <a:off x="2178254" y="4005121"/>
              <a:ext cx="6875594" cy="197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單箭頭接點 34"/>
            <p:cNvCxnSpPr/>
            <p:nvPr/>
          </p:nvCxnSpPr>
          <p:spPr>
            <a:xfrm flipH="1">
              <a:off x="2178254" y="4649065"/>
              <a:ext cx="6875594" cy="46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字方塊 35"/>
            <p:cNvSpPr txBox="1"/>
            <p:nvPr/>
          </p:nvSpPr>
          <p:spPr>
            <a:xfrm>
              <a:off x="5015902" y="3483630"/>
              <a:ext cx="181331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No name ()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3776427" y="4125632"/>
              <a:ext cx="3953133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Return please input name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38" name="直線接點 37"/>
            <p:cNvCxnSpPr/>
            <p:nvPr/>
          </p:nvCxnSpPr>
          <p:spPr>
            <a:xfrm>
              <a:off x="811369" y="5009170"/>
              <a:ext cx="9677188" cy="1703"/>
            </a:xfrm>
            <a:prstGeom prst="line">
              <a:avLst/>
            </a:prstGeom>
            <a:ln w="571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單箭頭接點 38"/>
            <p:cNvCxnSpPr/>
            <p:nvPr/>
          </p:nvCxnSpPr>
          <p:spPr>
            <a:xfrm>
              <a:off x="2242438" y="5639692"/>
              <a:ext cx="6875594" cy="197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單箭頭接點 39"/>
            <p:cNvCxnSpPr/>
            <p:nvPr/>
          </p:nvCxnSpPr>
          <p:spPr>
            <a:xfrm flipH="1">
              <a:off x="2242438" y="6283636"/>
              <a:ext cx="6875594" cy="46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字方塊 40"/>
            <p:cNvSpPr txBox="1"/>
            <p:nvPr/>
          </p:nvSpPr>
          <p:spPr>
            <a:xfrm>
              <a:off x="4545772" y="5129622"/>
              <a:ext cx="241444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Repeat name ()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2" name="文字方塊 41"/>
            <p:cNvSpPr txBox="1"/>
            <p:nvPr/>
          </p:nvSpPr>
          <p:spPr>
            <a:xfrm>
              <a:off x="2347367" y="5763703"/>
              <a:ext cx="69186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Return the name you selected is already is use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1104175" y="3575553"/>
              <a:ext cx="68320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/>
                <a:t>else</a:t>
              </a:r>
              <a:endParaRPr lang="zh-TW" altLang="en-US" sz="2400" dirty="0"/>
            </a:p>
          </p:txBody>
        </p:sp>
        <p:sp>
          <p:nvSpPr>
            <p:cNvPr id="44" name="文字方塊 43"/>
            <p:cNvSpPr txBox="1"/>
            <p:nvPr/>
          </p:nvSpPr>
          <p:spPr>
            <a:xfrm>
              <a:off x="1104175" y="5153125"/>
              <a:ext cx="68320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/>
                <a:t>else</a:t>
              </a:r>
              <a:endParaRPr lang="zh-TW" altLang="en-US" sz="2400" dirty="0"/>
            </a:p>
          </p:txBody>
        </p:sp>
      </p:grp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660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326524" y="1841679"/>
            <a:ext cx="9672034" cy="328411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/>
          <p:cNvGrpSpPr/>
          <p:nvPr/>
        </p:nvGrpSpPr>
        <p:grpSpPr>
          <a:xfrm>
            <a:off x="1867437" y="2291900"/>
            <a:ext cx="8827182" cy="2344494"/>
            <a:chOff x="1661375" y="1145681"/>
            <a:chExt cx="8827182" cy="2344494"/>
          </a:xfrm>
        </p:grpSpPr>
        <p:grpSp>
          <p:nvGrpSpPr>
            <p:cNvPr id="3" name="群組 2"/>
            <p:cNvGrpSpPr/>
            <p:nvPr/>
          </p:nvGrpSpPr>
          <p:grpSpPr>
            <a:xfrm>
              <a:off x="1661375" y="1145681"/>
              <a:ext cx="516879" cy="979064"/>
              <a:chOff x="1725769" y="1287618"/>
              <a:chExt cx="516879" cy="979064"/>
            </a:xfrm>
          </p:grpSpPr>
          <p:sp>
            <p:nvSpPr>
              <p:cNvPr id="12" name="橢圓 11"/>
              <p:cNvSpPr/>
              <p:nvPr/>
            </p:nvSpPr>
            <p:spPr>
              <a:xfrm>
                <a:off x="1778146" y="1287618"/>
                <a:ext cx="399245" cy="34773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3" name="直線接點 12"/>
              <p:cNvCxnSpPr/>
              <p:nvPr/>
            </p:nvCxnSpPr>
            <p:spPr>
              <a:xfrm>
                <a:off x="1983346" y="1661375"/>
                <a:ext cx="0" cy="399245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接點 13"/>
              <p:cNvCxnSpPr/>
              <p:nvPr/>
            </p:nvCxnSpPr>
            <p:spPr>
              <a:xfrm flipH="1">
                <a:off x="1725769" y="2028962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線接點 14"/>
              <p:cNvCxnSpPr/>
              <p:nvPr/>
            </p:nvCxnSpPr>
            <p:spPr>
              <a:xfrm flipH="1" flipV="1">
                <a:off x="1990648" y="2047741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>
                <a:off x="1725769" y="1860997"/>
                <a:ext cx="51687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" name="直線接點 3"/>
            <p:cNvCxnSpPr/>
            <p:nvPr/>
          </p:nvCxnSpPr>
          <p:spPr>
            <a:xfrm>
              <a:off x="1918955" y="2330116"/>
              <a:ext cx="6982" cy="1160059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接點 4"/>
            <p:cNvCxnSpPr/>
            <p:nvPr/>
          </p:nvCxnSpPr>
          <p:spPr>
            <a:xfrm flipH="1">
              <a:off x="9587036" y="2330116"/>
              <a:ext cx="5580" cy="1160059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矩形 5"/>
            <p:cNvSpPr/>
            <p:nvPr/>
          </p:nvSpPr>
          <p:spPr>
            <a:xfrm>
              <a:off x="8685515" y="1428805"/>
              <a:ext cx="1803042" cy="5805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 smtClean="0">
                  <a:solidFill>
                    <a:sysClr val="windowText" lastClr="000000"/>
                  </a:solidFill>
                </a:rPr>
                <a:t>：</a:t>
              </a:r>
              <a:r>
                <a:rPr lang="en-US" altLang="zh-TW" sz="2800" dirty="0" smtClean="0">
                  <a:solidFill>
                    <a:sysClr val="windowText" lastClr="000000"/>
                  </a:solidFill>
                </a:rPr>
                <a:t>System</a:t>
              </a:r>
              <a:endParaRPr lang="zh-TW" altLang="en-US" sz="28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2372942" y="1802713"/>
              <a:ext cx="505267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/>
                <a:t>alt</a:t>
              </a:r>
              <a:endParaRPr lang="zh-TW" altLang="en-US" sz="2400" dirty="0"/>
            </a:p>
          </p:txBody>
        </p:sp>
        <p:cxnSp>
          <p:nvCxnSpPr>
            <p:cNvPr id="8" name="直線單箭頭接點 7"/>
            <p:cNvCxnSpPr/>
            <p:nvPr/>
          </p:nvCxnSpPr>
          <p:spPr>
            <a:xfrm>
              <a:off x="2178254" y="2485622"/>
              <a:ext cx="6875594" cy="197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單箭頭接點 8"/>
            <p:cNvCxnSpPr/>
            <p:nvPr/>
          </p:nvCxnSpPr>
          <p:spPr>
            <a:xfrm flipH="1">
              <a:off x="2191133" y="3090929"/>
              <a:ext cx="6875594" cy="46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字方塊 9"/>
            <p:cNvSpPr txBox="1"/>
            <p:nvPr/>
          </p:nvSpPr>
          <p:spPr>
            <a:xfrm>
              <a:off x="5015902" y="1951252"/>
              <a:ext cx="120449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Score()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4782408" y="2586618"/>
              <a:ext cx="204068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return(</a:t>
              </a:r>
              <a:r>
                <a:rPr lang="zh-TW" alt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排名</a:t>
              </a:r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7" name="標題 1"/>
          <p:cNvSpPr txBox="1">
            <a:spLocks/>
          </p:cNvSpPr>
          <p:nvPr/>
        </p:nvSpPr>
        <p:spPr>
          <a:xfrm>
            <a:off x="271072" y="-274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系統循序圖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排名分數數據庫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394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465931" y="219691"/>
            <a:ext cx="10515600" cy="1325563"/>
          </a:xfrm>
        </p:spPr>
        <p:txBody>
          <a:bodyPr/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系統循序圖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一般設定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39403" y="2021983"/>
            <a:ext cx="9642128" cy="310380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/>
          <p:cNvGrpSpPr/>
          <p:nvPr/>
        </p:nvGrpSpPr>
        <p:grpSpPr>
          <a:xfrm>
            <a:off x="1764406" y="2407602"/>
            <a:ext cx="8827182" cy="2344494"/>
            <a:chOff x="1661375" y="1145681"/>
            <a:chExt cx="8827182" cy="2344494"/>
          </a:xfrm>
        </p:grpSpPr>
        <p:grpSp>
          <p:nvGrpSpPr>
            <p:cNvPr id="5" name="群組 4"/>
            <p:cNvGrpSpPr/>
            <p:nvPr/>
          </p:nvGrpSpPr>
          <p:grpSpPr>
            <a:xfrm>
              <a:off x="1661375" y="1145681"/>
              <a:ext cx="516879" cy="979064"/>
              <a:chOff x="1725769" y="1287618"/>
              <a:chExt cx="516879" cy="979064"/>
            </a:xfrm>
          </p:grpSpPr>
          <p:sp>
            <p:nvSpPr>
              <p:cNvPr id="14" name="橢圓 13"/>
              <p:cNvSpPr/>
              <p:nvPr/>
            </p:nvSpPr>
            <p:spPr>
              <a:xfrm>
                <a:off x="1778146" y="1287618"/>
                <a:ext cx="399245" cy="34773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5" name="直線接點 14"/>
              <p:cNvCxnSpPr/>
              <p:nvPr/>
            </p:nvCxnSpPr>
            <p:spPr>
              <a:xfrm>
                <a:off x="1983346" y="1661375"/>
                <a:ext cx="0" cy="399245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 flipH="1">
                <a:off x="1725769" y="2028962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 flipH="1" flipV="1">
                <a:off x="1990648" y="2047741"/>
                <a:ext cx="252000" cy="21894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1725769" y="1860997"/>
                <a:ext cx="51687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直線接點 5"/>
            <p:cNvCxnSpPr/>
            <p:nvPr/>
          </p:nvCxnSpPr>
          <p:spPr>
            <a:xfrm>
              <a:off x="1918955" y="2330116"/>
              <a:ext cx="6982" cy="1160059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/>
            <p:cNvCxnSpPr/>
            <p:nvPr/>
          </p:nvCxnSpPr>
          <p:spPr>
            <a:xfrm flipH="1">
              <a:off x="9587036" y="2330116"/>
              <a:ext cx="5580" cy="1160059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8685515" y="1428805"/>
              <a:ext cx="1803042" cy="5805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 smtClean="0">
                  <a:solidFill>
                    <a:sysClr val="windowText" lastClr="000000"/>
                  </a:solidFill>
                </a:rPr>
                <a:t>：</a:t>
              </a:r>
              <a:r>
                <a:rPr lang="en-US" altLang="zh-TW" sz="2800" dirty="0" smtClean="0">
                  <a:solidFill>
                    <a:sysClr val="windowText" lastClr="000000"/>
                  </a:solidFill>
                </a:rPr>
                <a:t>System</a:t>
              </a:r>
              <a:endParaRPr lang="zh-TW" altLang="en-US" sz="28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2372942" y="1802713"/>
              <a:ext cx="505267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/>
                <a:t>alt</a:t>
              </a:r>
              <a:endParaRPr lang="zh-TW" altLang="en-US" sz="2400" dirty="0"/>
            </a:p>
          </p:txBody>
        </p:sp>
        <p:cxnSp>
          <p:nvCxnSpPr>
            <p:cNvPr id="10" name="直線單箭頭接點 9"/>
            <p:cNvCxnSpPr/>
            <p:nvPr/>
          </p:nvCxnSpPr>
          <p:spPr>
            <a:xfrm>
              <a:off x="2178254" y="2485622"/>
              <a:ext cx="6875594" cy="197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單箭頭接點 10"/>
            <p:cNvCxnSpPr/>
            <p:nvPr/>
          </p:nvCxnSpPr>
          <p:spPr>
            <a:xfrm flipH="1">
              <a:off x="2191133" y="3090929"/>
              <a:ext cx="6875594" cy="4672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字方塊 11"/>
            <p:cNvSpPr txBox="1"/>
            <p:nvPr/>
          </p:nvSpPr>
          <p:spPr>
            <a:xfrm>
              <a:off x="4581752" y="1948165"/>
              <a:ext cx="2094356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Valume</a:t>
              </a:r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set ()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4539753" y="2573528"/>
              <a:ext cx="2367956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return(change)</a:t>
              </a:r>
              <a:endPara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016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標題 1"/>
          <p:cNvSpPr>
            <a:spLocks noGrp="1"/>
          </p:cNvSpPr>
          <p:nvPr>
            <p:ph type="title"/>
          </p:nvPr>
        </p:nvSpPr>
        <p:spPr>
          <a:xfrm>
            <a:off x="403485" y="85157"/>
            <a:ext cx="10515600" cy="1325563"/>
          </a:xfrm>
        </p:spPr>
        <p:txBody>
          <a:bodyPr/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類別圖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填入基本資料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51" name="群組 50"/>
          <p:cNvGrpSpPr/>
          <p:nvPr/>
        </p:nvGrpSpPr>
        <p:grpSpPr>
          <a:xfrm>
            <a:off x="1618388" y="1611505"/>
            <a:ext cx="8633007" cy="4875815"/>
            <a:chOff x="1618388" y="1611505"/>
            <a:chExt cx="8633007" cy="4875815"/>
          </a:xfrm>
        </p:grpSpPr>
        <p:grpSp>
          <p:nvGrpSpPr>
            <p:cNvPr id="52" name="群組 51"/>
            <p:cNvGrpSpPr/>
            <p:nvPr/>
          </p:nvGrpSpPr>
          <p:grpSpPr>
            <a:xfrm>
              <a:off x="1618388" y="1611505"/>
              <a:ext cx="8633007" cy="4875815"/>
              <a:chOff x="1618388" y="1611505"/>
              <a:chExt cx="8633007" cy="4875815"/>
            </a:xfrm>
          </p:grpSpPr>
          <p:grpSp>
            <p:nvGrpSpPr>
              <p:cNvPr id="54" name="群組 53"/>
              <p:cNvGrpSpPr/>
              <p:nvPr/>
            </p:nvGrpSpPr>
            <p:grpSpPr>
              <a:xfrm>
                <a:off x="1618388" y="1621766"/>
                <a:ext cx="2449979" cy="2017885"/>
                <a:chOff x="1085202" y="1410720"/>
                <a:chExt cx="2227624" cy="1757649"/>
              </a:xfrm>
            </p:grpSpPr>
            <p:sp>
              <p:nvSpPr>
                <p:cNvPr id="70" name="矩形 69"/>
                <p:cNvSpPr/>
                <p:nvPr/>
              </p:nvSpPr>
              <p:spPr>
                <a:xfrm>
                  <a:off x="1085203" y="14107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71" name="直線接點 70"/>
                <p:cNvCxnSpPr/>
                <p:nvPr/>
              </p:nvCxnSpPr>
              <p:spPr>
                <a:xfrm>
                  <a:off x="1085202" y="19496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2" name="文字方塊 71"/>
                <p:cNvSpPr txBox="1"/>
                <p:nvPr/>
              </p:nvSpPr>
              <p:spPr>
                <a:xfrm>
                  <a:off x="1531168" y="1481854"/>
                  <a:ext cx="154013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管理人員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55" name="群組 54"/>
              <p:cNvGrpSpPr/>
              <p:nvPr/>
            </p:nvGrpSpPr>
            <p:grpSpPr>
              <a:xfrm>
                <a:off x="4805259" y="1621766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輸入姓名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68" name="直線接點 67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文字方塊 68"/>
                <p:cNvSpPr txBox="1"/>
                <p:nvPr/>
              </p:nvSpPr>
              <p:spPr>
                <a:xfrm>
                  <a:off x="1681401" y="1632820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APP</a:t>
                  </a:r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 遊戲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56" name="群組 55"/>
              <p:cNvGrpSpPr/>
              <p:nvPr/>
            </p:nvGrpSpPr>
            <p:grpSpPr>
              <a:xfrm>
                <a:off x="7801416" y="1611505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64" name="矩形 63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姓名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65" name="直線接點 64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文字方塊 65"/>
                <p:cNvSpPr txBox="1"/>
                <p:nvPr/>
              </p:nvSpPr>
              <p:spPr>
                <a:xfrm>
                  <a:off x="1808692" y="160434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使用者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57" name="群組 56"/>
              <p:cNvGrpSpPr/>
              <p:nvPr/>
            </p:nvGrpSpPr>
            <p:grpSpPr>
              <a:xfrm>
                <a:off x="4805259" y="4469435"/>
                <a:ext cx="2449978" cy="2017885"/>
                <a:chOff x="1237602" y="1403457"/>
                <a:chExt cx="2227623" cy="1757649"/>
              </a:xfrm>
            </p:grpSpPr>
            <p:sp>
              <p:nvSpPr>
                <p:cNvPr id="61" name="矩形 60"/>
                <p:cNvSpPr/>
                <p:nvPr/>
              </p:nvSpPr>
              <p:spPr>
                <a:xfrm>
                  <a:off x="1237602" y="1403457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姓名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62" name="直線接點 61"/>
                <p:cNvCxnSpPr/>
                <p:nvPr/>
              </p:nvCxnSpPr>
              <p:spPr>
                <a:xfrm>
                  <a:off x="1237602" y="1990892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文字方塊 62"/>
                <p:cNvSpPr txBox="1"/>
                <p:nvPr/>
              </p:nvSpPr>
              <p:spPr>
                <a:xfrm>
                  <a:off x="1798883" y="151607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資料庫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cxnSp>
            <p:nvCxnSpPr>
              <p:cNvPr id="58" name="直線接點 57"/>
              <p:cNvCxnSpPr>
                <a:stCxn id="67" idx="3"/>
                <a:endCxn id="64" idx="1"/>
              </p:cNvCxnSpPr>
              <p:nvPr/>
            </p:nvCxnSpPr>
            <p:spPr>
              <a:xfrm flipV="1">
                <a:off x="7255238" y="2620448"/>
                <a:ext cx="546179" cy="1026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接點 58"/>
              <p:cNvCxnSpPr>
                <a:stCxn id="70" idx="3"/>
                <a:endCxn id="67" idx="1"/>
              </p:cNvCxnSpPr>
              <p:nvPr/>
            </p:nvCxnSpPr>
            <p:spPr>
              <a:xfrm>
                <a:off x="4068367" y="2630709"/>
                <a:ext cx="73689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肘形接點 59"/>
              <p:cNvCxnSpPr>
                <a:stCxn id="70" idx="2"/>
                <a:endCxn id="61" idx="1"/>
              </p:cNvCxnSpPr>
              <p:nvPr/>
            </p:nvCxnSpPr>
            <p:spPr>
              <a:xfrm rot="16200000" flipH="1">
                <a:off x="2904955" y="3578073"/>
                <a:ext cx="1838727" cy="1961881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3" name="直線接點 52"/>
            <p:cNvCxnSpPr>
              <a:stCxn id="67" idx="2"/>
              <a:endCxn id="61" idx="0"/>
            </p:cNvCxnSpPr>
            <p:nvPr/>
          </p:nvCxnSpPr>
          <p:spPr>
            <a:xfrm flipH="1">
              <a:off x="6030248" y="3639651"/>
              <a:ext cx="1" cy="82978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1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3485" y="85157"/>
            <a:ext cx="10515600" cy="1325563"/>
          </a:xfrm>
        </p:spPr>
        <p:txBody>
          <a:bodyPr/>
          <a:lstStyle/>
          <a:p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類別圖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(</a:t>
            </a:r>
            <a:r>
              <a:rPr lang="zh-TW" altLang="en-US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排名分數數據庫</a:t>
            </a:r>
            <a:r>
              <a:rPr lang="en-US" altLang="zh-TW" dirty="0" smtClean="0">
                <a:latin typeface="王漢宗特明體繁" panose="02020300000000000000" pitchFamily="18" charset="-120"/>
                <a:ea typeface="王漢宗特明體繁" panose="02020300000000000000" pitchFamily="18" charset="-120"/>
              </a:rPr>
              <a:t>)</a:t>
            </a:r>
            <a:endParaRPr lang="zh-TW" altLang="en-US" dirty="0">
              <a:latin typeface="王漢宗特明體繁" panose="02020300000000000000" pitchFamily="18" charset="-120"/>
              <a:ea typeface="王漢宗特明體繁" panose="02020300000000000000" pitchFamily="18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618388" y="1611505"/>
            <a:ext cx="8633007" cy="4875815"/>
            <a:chOff x="1618388" y="1611505"/>
            <a:chExt cx="8633007" cy="4875815"/>
          </a:xfrm>
        </p:grpSpPr>
        <p:grpSp>
          <p:nvGrpSpPr>
            <p:cNvPr id="4" name="群組 3"/>
            <p:cNvGrpSpPr/>
            <p:nvPr/>
          </p:nvGrpSpPr>
          <p:grpSpPr>
            <a:xfrm>
              <a:off x="1618388" y="1611505"/>
              <a:ext cx="8633007" cy="4875815"/>
              <a:chOff x="1618388" y="1611505"/>
              <a:chExt cx="8633007" cy="4875815"/>
            </a:xfrm>
          </p:grpSpPr>
          <p:grpSp>
            <p:nvGrpSpPr>
              <p:cNvPr id="6" name="群組 5"/>
              <p:cNvGrpSpPr/>
              <p:nvPr/>
            </p:nvGrpSpPr>
            <p:grpSpPr>
              <a:xfrm>
                <a:off x="1618388" y="1621766"/>
                <a:ext cx="2449979" cy="2017885"/>
                <a:chOff x="1085202" y="1410720"/>
                <a:chExt cx="2227624" cy="1757649"/>
              </a:xfrm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1085203" y="14107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23" name="直線接點 22"/>
                <p:cNvCxnSpPr/>
                <p:nvPr/>
              </p:nvCxnSpPr>
              <p:spPr>
                <a:xfrm>
                  <a:off x="1085202" y="19496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文字方塊 23"/>
                <p:cNvSpPr txBox="1"/>
                <p:nvPr/>
              </p:nvSpPr>
              <p:spPr>
                <a:xfrm>
                  <a:off x="1531168" y="1481854"/>
                  <a:ext cx="154013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管理人員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7" name="群組 6"/>
              <p:cNvGrpSpPr/>
              <p:nvPr/>
            </p:nvGrpSpPr>
            <p:grpSpPr>
              <a:xfrm>
                <a:off x="4805259" y="1621766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19" name="矩形 18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姓名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分數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排</a:t>
                  </a:r>
                  <a:r>
                    <a:rPr lang="zh-TW" altLang="en-US" sz="2000" dirty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名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20" name="直線接點 19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文字方塊 20"/>
                <p:cNvSpPr txBox="1"/>
                <p:nvPr/>
              </p:nvSpPr>
              <p:spPr>
                <a:xfrm>
                  <a:off x="1681401" y="1632820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APP</a:t>
                  </a:r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 遊戲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8" name="群組 7"/>
              <p:cNvGrpSpPr/>
              <p:nvPr/>
            </p:nvGrpSpPr>
            <p:grpSpPr>
              <a:xfrm>
                <a:off x="7801416" y="1611505"/>
                <a:ext cx="2449979" cy="2017885"/>
                <a:chOff x="1237602" y="1563120"/>
                <a:chExt cx="2227624" cy="1757649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1237603" y="1563120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姓名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17" name="直線接點 16"/>
                <p:cNvCxnSpPr/>
                <p:nvPr/>
              </p:nvCxnSpPr>
              <p:spPr>
                <a:xfrm>
                  <a:off x="1237602" y="2102063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文字方塊 17"/>
                <p:cNvSpPr txBox="1"/>
                <p:nvPr/>
              </p:nvSpPr>
              <p:spPr>
                <a:xfrm>
                  <a:off x="1808692" y="160434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使用者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grpSp>
            <p:nvGrpSpPr>
              <p:cNvPr id="9" name="群組 8"/>
              <p:cNvGrpSpPr/>
              <p:nvPr/>
            </p:nvGrpSpPr>
            <p:grpSpPr>
              <a:xfrm>
                <a:off x="4805259" y="4469435"/>
                <a:ext cx="2449978" cy="2017885"/>
                <a:chOff x="1237602" y="1403457"/>
                <a:chExt cx="2227623" cy="1757649"/>
              </a:xfrm>
            </p:grpSpPr>
            <p:sp>
              <p:nvSpPr>
                <p:cNvPr id="13" name="矩形 12"/>
                <p:cNvSpPr/>
                <p:nvPr/>
              </p:nvSpPr>
              <p:spPr>
                <a:xfrm>
                  <a:off x="1237602" y="1403457"/>
                  <a:ext cx="2227623" cy="17576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編號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(</a:t>
                  </a: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管理</a:t>
                  </a:r>
                  <a:r>
                    <a:rPr lang="en-US" altLang="zh-TW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分數</a:t>
                  </a:r>
                  <a:endParaRPr lang="en-US" altLang="zh-TW" sz="2000" dirty="0" smtClean="0">
                    <a:solidFill>
                      <a:schemeClr val="tx1"/>
                    </a:solidFill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zh-TW" altLang="en-US" sz="2000" dirty="0" smtClean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排</a:t>
                  </a:r>
                  <a:r>
                    <a:rPr lang="zh-TW" altLang="en-US" sz="2000" dirty="0">
                      <a:solidFill>
                        <a:schemeClr val="tx1"/>
                      </a:solidFill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名</a:t>
                  </a:r>
                  <a:r>
                    <a:rPr lang="en-US" altLang="zh-TW" dirty="0" smtClean="0"/>
                    <a:t>j</a:t>
                  </a:r>
                  <a:endParaRPr lang="zh-TW" altLang="en-US" dirty="0"/>
                </a:p>
              </p:txBody>
            </p:sp>
            <p:cxnSp>
              <p:nvCxnSpPr>
                <p:cNvPr id="14" name="直線接點 13"/>
                <p:cNvCxnSpPr/>
                <p:nvPr/>
              </p:nvCxnSpPr>
              <p:spPr>
                <a:xfrm>
                  <a:off x="1237602" y="1990892"/>
                  <a:ext cx="2227623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文字方塊 14"/>
                <p:cNvSpPr txBox="1"/>
                <p:nvPr/>
              </p:nvSpPr>
              <p:spPr>
                <a:xfrm>
                  <a:off x="1798883" y="1516076"/>
                  <a:ext cx="1656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TW" altLang="en-US" sz="2400" dirty="0" smtClean="0">
                      <a:latin typeface="王漢宗特明體繁" panose="02020300000000000000" pitchFamily="18" charset="-120"/>
                      <a:ea typeface="王漢宗特明體繁" panose="02020300000000000000" pitchFamily="18" charset="-120"/>
                    </a:rPr>
                    <a:t>資料庫</a:t>
                  </a:r>
                  <a:endParaRPr lang="zh-TW" altLang="en-US" sz="2400" dirty="0">
                    <a:latin typeface="王漢宗特明體繁" panose="02020300000000000000" pitchFamily="18" charset="-120"/>
                    <a:ea typeface="王漢宗特明體繁" panose="02020300000000000000" pitchFamily="18" charset="-120"/>
                  </a:endParaRPr>
                </a:p>
              </p:txBody>
            </p:sp>
          </p:grpSp>
          <p:cxnSp>
            <p:nvCxnSpPr>
              <p:cNvPr id="10" name="直線接點 9"/>
              <p:cNvCxnSpPr>
                <a:stCxn id="19" idx="3"/>
                <a:endCxn id="16" idx="1"/>
              </p:cNvCxnSpPr>
              <p:nvPr/>
            </p:nvCxnSpPr>
            <p:spPr>
              <a:xfrm flipV="1">
                <a:off x="7255238" y="2620448"/>
                <a:ext cx="546179" cy="1026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接點 10"/>
              <p:cNvCxnSpPr>
                <a:stCxn id="22" idx="3"/>
                <a:endCxn id="19" idx="1"/>
              </p:cNvCxnSpPr>
              <p:nvPr/>
            </p:nvCxnSpPr>
            <p:spPr>
              <a:xfrm>
                <a:off x="4068367" y="2630709"/>
                <a:ext cx="73689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肘形接點 11"/>
              <p:cNvCxnSpPr>
                <a:stCxn id="22" idx="2"/>
                <a:endCxn id="13" idx="1"/>
              </p:cNvCxnSpPr>
              <p:nvPr/>
            </p:nvCxnSpPr>
            <p:spPr>
              <a:xfrm rot="16200000" flipH="1">
                <a:off x="2904955" y="3578073"/>
                <a:ext cx="1838727" cy="1961881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" name="直線接點 4"/>
            <p:cNvCxnSpPr>
              <a:stCxn id="19" idx="2"/>
              <a:endCxn id="13" idx="0"/>
            </p:cNvCxnSpPr>
            <p:nvPr/>
          </p:nvCxnSpPr>
          <p:spPr>
            <a:xfrm flipH="1">
              <a:off x="6030248" y="3639651"/>
              <a:ext cx="1" cy="82978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投影片編號版面配置區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F614E-3C56-475E-B5F9-176CB5138CE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90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1229</TotalTime>
  <Words>406</Words>
  <Application>Microsoft Office PowerPoint</Application>
  <PresentationFormat>寬螢幕</PresentationFormat>
  <Paragraphs>155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15</vt:i4>
      </vt:variant>
    </vt:vector>
  </HeadingPairs>
  <TitlesOfParts>
    <vt:vector size="25" baseType="lpstr">
      <vt:lpstr>Arial</vt:lpstr>
      <vt:lpstr>新細明體</vt:lpstr>
      <vt:lpstr>Calibri Light</vt:lpstr>
      <vt:lpstr>Adobe Gothic Std B</vt:lpstr>
      <vt:lpstr>Calibri</vt:lpstr>
      <vt:lpstr>Blackadder ITC</vt:lpstr>
      <vt:lpstr>王漢宗特明體繁</vt:lpstr>
      <vt:lpstr>Adobe 繁黑體 Std B</vt:lpstr>
      <vt:lpstr>回顧</vt:lpstr>
      <vt:lpstr>Office 佈景主題</vt:lpstr>
      <vt:lpstr>表情辨識遊戲</vt:lpstr>
      <vt:lpstr>專題目標</vt:lpstr>
      <vt:lpstr>實際表情辨識畫面</vt:lpstr>
      <vt:lpstr>PowerPoint 簡報</vt:lpstr>
      <vt:lpstr>PowerPoint 簡報</vt:lpstr>
      <vt:lpstr>PowerPoint 簡報</vt:lpstr>
      <vt:lpstr>系統循序圖(一般設定)</vt:lpstr>
      <vt:lpstr>類別圖(填入基本資料)</vt:lpstr>
      <vt:lpstr>類別圖(排名分數數據庫)</vt:lpstr>
      <vt:lpstr>PowerPoint 簡報</vt:lpstr>
      <vt:lpstr>PowerPoint 簡報</vt:lpstr>
      <vt:lpstr>PowerPoint 簡報</vt:lpstr>
      <vt:lpstr>PowerPoint 簡報</vt:lpstr>
      <vt:lpstr>目前進度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表情辨識遊戲</dc:title>
  <dc:creator>user</dc:creator>
  <cp:lastModifiedBy>user</cp:lastModifiedBy>
  <cp:revision>70</cp:revision>
  <dcterms:created xsi:type="dcterms:W3CDTF">2018-10-24T12:28:06Z</dcterms:created>
  <dcterms:modified xsi:type="dcterms:W3CDTF">2019-01-02T15:04:40Z</dcterms:modified>
</cp:coreProperties>
</file>